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ags/tag2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13" r:id="rId1"/>
    <p:sldMasterId id="2147483794" r:id="rId2"/>
  </p:sldMasterIdLst>
  <p:notesMasterIdLst>
    <p:notesMasterId r:id="rId25"/>
  </p:notesMasterIdLst>
  <p:handoutMasterIdLst>
    <p:handoutMasterId r:id="rId26"/>
  </p:handoutMasterIdLst>
  <p:sldIdLst>
    <p:sldId id="1084" r:id="rId3"/>
    <p:sldId id="2147377114" r:id="rId4"/>
    <p:sldId id="2147377170" r:id="rId5"/>
    <p:sldId id="2147377171" r:id="rId6"/>
    <p:sldId id="2147377172" r:id="rId7"/>
    <p:sldId id="2147377173" r:id="rId8"/>
    <p:sldId id="2147377176" r:id="rId9"/>
    <p:sldId id="2147377174" r:id="rId10"/>
    <p:sldId id="2147377175" r:id="rId11"/>
    <p:sldId id="2147377184" r:id="rId12"/>
    <p:sldId id="2147377178" r:id="rId13"/>
    <p:sldId id="2147377187" r:id="rId14"/>
    <p:sldId id="2147377188" r:id="rId15"/>
    <p:sldId id="2147377177" r:id="rId16"/>
    <p:sldId id="2147377189" r:id="rId17"/>
    <p:sldId id="2147377179" r:id="rId18"/>
    <p:sldId id="2147377182" r:id="rId19"/>
    <p:sldId id="2147377181" r:id="rId20"/>
    <p:sldId id="2147377190" r:id="rId21"/>
    <p:sldId id="2147377192" r:id="rId22"/>
    <p:sldId id="2147377191" r:id="rId23"/>
    <p:sldId id="2147377193" r:id="rId24"/>
  </p:sldIdLst>
  <p:sldSz cx="24382413" cy="137160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80" userDrawn="1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770"/>
    <a:srgbClr val="E6EEF9"/>
    <a:srgbClr val="4D5566"/>
    <a:srgbClr val="143B7D"/>
    <a:srgbClr val="E6EDF8"/>
    <a:srgbClr val="F2F2F2"/>
    <a:srgbClr val="FFFFFF"/>
    <a:srgbClr val="4D5565"/>
    <a:srgbClr val="C30C3E"/>
    <a:srgbClr val="007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864" autoAdjust="0"/>
  </p:normalViewPr>
  <p:slideViewPr>
    <p:cSldViewPr snapToGrid="0" showGuides="1">
      <p:cViewPr varScale="1">
        <p:scale>
          <a:sx n="77" d="100"/>
          <a:sy n="77" d="100"/>
        </p:scale>
        <p:origin x="534" y="108"/>
      </p:cViewPr>
      <p:guideLst>
        <p:guide pos="1080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howGuides="1">
      <p:cViewPr varScale="1">
        <p:scale>
          <a:sx n="168" d="100"/>
          <a:sy n="168" d="100"/>
        </p:scale>
        <p:origin x="5432" y="20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229825-10BF-3644-89E6-B049F279C7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>
              <a:latin typeface="YS Text Regular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DFDF4-DBC1-EA4C-B550-27B9F4CFCE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9C77B-EB7F-884A-84DB-B0F1F9ECE81D}" type="datetimeFigureOut">
              <a:rPr lang="en-RU" smtClean="0">
                <a:latin typeface="YS Text Regular" pitchFamily="2" charset="0"/>
              </a:rPr>
              <a:t>12/10/2023</a:t>
            </a:fld>
            <a:endParaRPr lang="en-RU">
              <a:latin typeface="YS Text Regula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DF04F-742A-0A47-894F-5D9D94E722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>
              <a:latin typeface="YS Text Regula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5E168-A95F-9D40-9ADB-977035C71C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2F69E-2033-F148-9CE9-92E594800F98}" type="slidenum">
              <a:rPr lang="en-RU" smtClean="0">
                <a:latin typeface="YS Text Regular" pitchFamily="2" charset="0"/>
              </a:rPr>
              <a:t>‹#›</a:t>
            </a:fld>
            <a:endParaRPr lang="en-RU">
              <a:latin typeface="YS Text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245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YS Text Regular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YS Text Regular" pitchFamily="2" charset="0"/>
              </a:defRPr>
            </a:lvl1pPr>
          </a:lstStyle>
          <a:p>
            <a:fld id="{7B954CF8-AF7E-4EB9-A796-066AA6FAAF3E}" type="datetimeFigureOut">
              <a:rPr lang="ru-RU" smtClean="0"/>
              <a:pPr/>
              <a:t>10.12.2023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YS Text Regular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YS Text Regular" pitchFamily="2" charset="0"/>
              </a:defRPr>
            </a:lvl1pPr>
          </a:lstStyle>
          <a:p>
            <a:fld id="{ACE75DF2-1DC0-40EC-8693-A70E27551611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39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YS Text Regular" pitchFamily="2" charset="0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YS Text Regular" pitchFamily="2" charset="0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YS Text Regular" pitchFamily="2" charset="0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YS Text Regular" pitchFamily="2" charset="0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YS Text Regular" pitchFamily="2" charset="0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5DF2-1DC0-40EC-8693-A70E27551611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060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75DF2-1DC0-40EC-8693-A70E27551611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92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285121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7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короткий заг 02">
    <p:bg>
      <p:bgPr>
        <a:gradFill>
          <a:gsLst>
            <a:gs pos="0">
              <a:srgbClr val="DB2C3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8593200"/>
            <a:ext cx="13914875" cy="1818167"/>
          </a:xfrm>
        </p:spPr>
        <p:txBody>
          <a:bodyPr vert="horz" lIns="0" tIns="144000" rIns="0" bIns="21600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800" baseline="0" dirty="0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Подзаголовок, лид, ввдодная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265DA0-A1E5-6F43-8B7F-082C536B9D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4000"/>
            <a:ext cx="21232800" cy="4399200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ru-RU"/>
              <a:t>Короткий заголовок</a:t>
            </a:r>
          </a:p>
          <a:p>
            <a:pPr lvl="0"/>
            <a:r>
              <a:rPr lang="ru-RU"/>
              <a:t>на красном фоне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011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короткий заг 02 + фотка">
    <p:bg>
      <p:bgPr>
        <a:gradFill>
          <a:gsLst>
            <a:gs pos="0">
              <a:srgbClr val="DB2C3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  <p:sp>
        <p:nvSpPr>
          <p:cNvPr id="6" name="Рисунок 9">
            <a:extLst>
              <a:ext uri="{FF2B5EF4-FFF2-40B4-BE49-F238E27FC236}">
                <a16:creationId xmlns:a16="http://schemas.microsoft.com/office/drawing/2014/main" id="{1E01EEA1-CDE0-3A4B-A3B0-F574C30F61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1075" y="0"/>
            <a:ext cx="8161338" cy="13716000"/>
          </a:xfrm>
          <a:effectLst>
            <a:outerShdw blurRad="1270000" dist="381000" dir="10800000" algn="r" rotWithShape="0">
              <a:prstClr val="black">
                <a:alpha val="20000"/>
              </a:prstClr>
            </a:outerShdw>
          </a:effectLst>
        </p:spPr>
        <p:txBody>
          <a:bodyPr tIns="594000" anchor="ctr">
            <a:no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Вертикальная картинка </a:t>
            </a:r>
          </a:p>
          <a:p>
            <a:r>
              <a:rPr lang="ru-RU" dirty="0"/>
              <a:t>(при вставке добавится</a:t>
            </a:r>
          </a:p>
          <a:p>
            <a:r>
              <a:rPr lang="ru-RU" dirty="0"/>
              <a:t>падающая тень)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8593200"/>
            <a:ext cx="13914875" cy="1818167"/>
          </a:xfrm>
        </p:spPr>
        <p:txBody>
          <a:bodyPr vert="horz" lIns="0" tIns="144000" rIns="0" bIns="21600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800" baseline="0" dirty="0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Подзаголовок, лид, ввдодная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B791932-A172-5D4E-A1DC-E9FFA1158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4000"/>
            <a:ext cx="13914875" cy="4399200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ru-RU"/>
              <a:t>Короткий заголовок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20956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короткий заг 03">
    <p:bg>
      <p:bgPr>
        <a:gradFill>
          <a:gsLst>
            <a:gs pos="0">
              <a:schemeClr val="bg2"/>
            </a:gs>
            <a:gs pos="100000">
              <a:srgbClr val="FFDB4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tx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413" y="1963559"/>
            <a:ext cx="2306636" cy="88716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6CDECF8-702F-E141-91A5-7674FE307A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8593200"/>
            <a:ext cx="13914875" cy="1818167"/>
          </a:xfrm>
        </p:spPr>
        <p:txBody>
          <a:bodyPr vert="horz" lIns="0" tIns="144000" rIns="0" bIns="21600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800" baseline="0" dirty="0"/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Подзаголовок, лид, ввдодная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220F22E-7B71-A246-BD9E-F034ADE22D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4000"/>
            <a:ext cx="21232800" cy="4399200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ru-RU"/>
              <a:t>Короткий заголовок</a:t>
            </a:r>
          </a:p>
          <a:p>
            <a:pPr lvl="0"/>
            <a:r>
              <a:rPr lang="ru-RU"/>
              <a:t>на жёлтом фоне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18067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короткий заг 03 + фотка">
    <p:bg>
      <p:bgPr>
        <a:gradFill>
          <a:gsLst>
            <a:gs pos="0">
              <a:schemeClr val="bg2"/>
            </a:gs>
            <a:gs pos="100000">
              <a:srgbClr val="FFDB4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tx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413" y="1963559"/>
            <a:ext cx="2306636" cy="887168"/>
          </a:xfrm>
          <a:prstGeom prst="rect">
            <a:avLst/>
          </a:prstGeom>
        </p:spPr>
      </p:pic>
      <p:sp>
        <p:nvSpPr>
          <p:cNvPr id="6" name="Рисунок 9">
            <a:extLst>
              <a:ext uri="{FF2B5EF4-FFF2-40B4-BE49-F238E27FC236}">
                <a16:creationId xmlns:a16="http://schemas.microsoft.com/office/drawing/2014/main" id="{8F4FC35F-2389-364C-8B6A-4074D51EED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221075" y="0"/>
            <a:ext cx="8161338" cy="13716000"/>
          </a:xfrm>
          <a:effectLst>
            <a:outerShdw blurRad="1270000" dist="381000" dir="10800000" algn="r" rotWithShape="0">
              <a:prstClr val="black">
                <a:alpha val="20000"/>
              </a:prstClr>
            </a:outerShdw>
          </a:effectLst>
        </p:spPr>
        <p:txBody>
          <a:bodyPr tIns="594000" anchor="ctr">
            <a:no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tx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Вертикальная картинка </a:t>
            </a:r>
          </a:p>
          <a:p>
            <a:r>
              <a:rPr lang="ru-RU" dirty="0"/>
              <a:t>(при вставке добавится</a:t>
            </a:r>
          </a:p>
          <a:p>
            <a:r>
              <a:rPr lang="ru-RU" dirty="0"/>
              <a:t>падающая тень)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CDECF8-702F-E141-91A5-7674FE307A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8593200"/>
            <a:ext cx="13914875" cy="1818167"/>
          </a:xfrm>
        </p:spPr>
        <p:txBody>
          <a:bodyPr vert="horz" lIns="0" tIns="144000" rIns="0" bIns="21600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800" baseline="0" dirty="0"/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Подзаголовок, лид, ввдодная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B206B25-C5F2-FB4B-8B72-C027E04CA6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4000" y="4194000"/>
            <a:ext cx="13914875" cy="4399200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ru-RU"/>
              <a:t>Короткий заголовок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39819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короткий заг 04">
    <p:bg>
      <p:bgPr>
        <a:gradFill>
          <a:gsLst>
            <a:gs pos="0">
              <a:srgbClr val="0C60CC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0C5B0A3-80DF-9B48-9FB3-991A3B8DCB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8593200"/>
            <a:ext cx="13914875" cy="1818167"/>
          </a:xfrm>
        </p:spPr>
        <p:txBody>
          <a:bodyPr vert="horz" lIns="0" tIns="144000" rIns="0" bIns="21600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800" baseline="0" dirty="0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Подзаголовок, лид, ввдодная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DD9FC81-EEA4-2248-A5A3-DC263670FA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4000"/>
            <a:ext cx="21232800" cy="4399200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ru-RU"/>
              <a:t>Короткий заголовок</a:t>
            </a:r>
          </a:p>
          <a:p>
            <a:pPr lvl="0"/>
            <a:r>
              <a:rPr lang="ru-RU"/>
              <a:t>на синем фоне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93658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короткий заг 04 + фотка">
    <p:bg>
      <p:bgPr>
        <a:gradFill>
          <a:gsLst>
            <a:gs pos="0">
              <a:srgbClr val="0C60CC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1075" y="0"/>
            <a:ext cx="8161338" cy="13716000"/>
          </a:xfrm>
          <a:effectLst>
            <a:outerShdw blurRad="1270000" dist="381000" dir="10800000" algn="r" rotWithShape="0">
              <a:prstClr val="black">
                <a:alpha val="20000"/>
              </a:prstClr>
            </a:outerShdw>
          </a:effectLst>
        </p:spPr>
        <p:txBody>
          <a:bodyPr tIns="594000" anchor="ctr">
            <a:no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Вертикальная картинка </a:t>
            </a:r>
          </a:p>
          <a:p>
            <a:r>
              <a:rPr lang="ru-RU" dirty="0"/>
              <a:t>(при вставке добавится</a:t>
            </a:r>
          </a:p>
          <a:p>
            <a:r>
              <a:rPr lang="ru-RU" dirty="0"/>
              <a:t>падающая тень)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0C5B0A3-80DF-9B48-9FB3-991A3B8DCB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8593200"/>
            <a:ext cx="13914875" cy="1818167"/>
          </a:xfrm>
        </p:spPr>
        <p:txBody>
          <a:bodyPr vert="horz" lIns="0" tIns="144000" rIns="0" bIns="21600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800" baseline="0" dirty="0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Подзаголовок, лид, ввдодная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8CB9996-0D57-1B43-9C8D-9D12E0D62E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4000"/>
            <a:ext cx="13914875" cy="4399200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ru-RU"/>
              <a:t>Короткий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27336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ка + лид 01">
    <p:bg>
      <p:bgPr>
        <a:gradFill>
          <a:gsLst>
            <a:gs pos="0">
              <a:srgbClr val="DB2C3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3103200"/>
            <a:ext cx="17575200" cy="4392000"/>
          </a:xfrm>
        </p:spPr>
        <p:txBody>
          <a:bodyPr vert="horz" lIns="0" tIns="198000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 перебивки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84000" y="2001600"/>
            <a:ext cx="10350000" cy="1101600"/>
          </a:xfrm>
        </p:spPr>
        <p:txBody>
          <a:bodyPr vert="horz" lIns="0" tIns="32400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Bef>
                <a:spcPct val="0"/>
              </a:spcBef>
            </a:pPr>
            <a:r>
              <a:rPr lang="ru-RU" dirty="0"/>
              <a:t>Общий заголовок, если нужен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31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ка + лид 02">
    <p:bg>
      <p:bgPr>
        <a:gradFill>
          <a:gsLst>
            <a:gs pos="0">
              <a:srgbClr val="0C60CC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3103200"/>
            <a:ext cx="17575200" cy="4392000"/>
          </a:xfrm>
        </p:spPr>
        <p:txBody>
          <a:bodyPr vert="horz" lIns="0" tIns="198000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 перебивки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84000" y="2001600"/>
            <a:ext cx="10350000" cy="1101600"/>
          </a:xfrm>
        </p:spPr>
        <p:txBody>
          <a:bodyPr vert="horz" lIns="0" tIns="32400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Bef>
                <a:spcPct val="0"/>
              </a:spcBef>
            </a:pPr>
            <a:r>
              <a:rPr lang="ru-RU" dirty="0"/>
              <a:t>Общий заголовок, если нужен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81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ка обычная 01">
    <p:bg>
      <p:bgPr>
        <a:gradFill>
          <a:gsLst>
            <a:gs pos="0">
              <a:srgbClr val="DB2C3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3103200"/>
            <a:ext cx="17575200" cy="4392000"/>
          </a:xfrm>
        </p:spPr>
        <p:txBody>
          <a:bodyPr vert="horz" lIns="0" tIns="198000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 перебивки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84000" y="1630800"/>
            <a:ext cx="1454400" cy="1472400"/>
          </a:xfrm>
        </p:spPr>
        <p:txBody>
          <a:bodyPr vert="horz" lIns="0" tIns="21600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72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Bef>
                <a:spcPct val="0"/>
              </a:spcBef>
            </a:pPr>
            <a:r>
              <a:rPr lang="ru-RU" dirty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04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ка обычная 02">
    <p:bg>
      <p:bgPr>
        <a:gradFill>
          <a:gsLst>
            <a:gs pos="0">
              <a:srgbClr val="0C60CC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3103200"/>
            <a:ext cx="17575200" cy="4392000"/>
          </a:xfrm>
        </p:spPr>
        <p:txBody>
          <a:bodyPr vert="horz" lIns="0" tIns="198000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 перебивки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84000" y="1630800"/>
            <a:ext cx="1454400" cy="1472400"/>
          </a:xfrm>
        </p:spPr>
        <p:txBody>
          <a:bodyPr vert="horz" lIns="0" tIns="21600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72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Bef>
                <a:spcPct val="0"/>
              </a:spcBef>
            </a:pPr>
            <a:r>
              <a:rPr lang="ru-RU" dirty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7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длинный заг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4194000"/>
            <a:ext cx="21232800" cy="7322400"/>
          </a:xfrm>
        </p:spPr>
        <p:txBody>
          <a:bodyPr vert="horz" lIns="0" tIns="251999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0" b="0" dirty="0"/>
            </a:lvl1pPr>
          </a:lstStyle>
          <a:p>
            <a:pPr marR="0" lvl="0" indent="0" fontAlgn="auto">
              <a:lnSpc>
                <a:spcPts val="12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Длинный 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9342" y="196938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56088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658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ка с фотофоном 01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10DFD-4E39-494C-8C9D-60A186B5D7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4382413" cy="13716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Тёмная картинка на фоне</a:t>
            </a:r>
            <a:endParaRPr lang="en-RU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3103200"/>
            <a:ext cx="17575200" cy="4392000"/>
          </a:xfrm>
        </p:spPr>
        <p:txBody>
          <a:bodyPr vert="horz" lIns="0" tIns="198000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 перебивки красного раздела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CD4E3B1-6531-6843-A9ED-7D4A49CB9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984591" y="1630799"/>
            <a:ext cx="3471555" cy="1475427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vert="horz" wrap="none" lIns="2340000" tIns="450000" rIns="180000" bIns="0" rtlCol="0" anchor="t">
            <a:sp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7200" b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Bef>
                <a:spcPct val="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7543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ка с фотофоном 0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10DFD-4E39-494C-8C9D-60A186B5D7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4382413" cy="13716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Тёмная картинка на фоне</a:t>
            </a:r>
            <a:endParaRPr lang="en-RU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3103200"/>
            <a:ext cx="17575200" cy="4392000"/>
          </a:xfrm>
        </p:spPr>
        <p:txBody>
          <a:bodyPr vert="horz" lIns="0" tIns="198000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 перебивки синего раздела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984591" y="1630799"/>
            <a:ext cx="3471555" cy="14754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2340000" tIns="450000" rIns="180000" bIns="0" rtlCol="0" anchor="t">
            <a:sp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7200" b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Bef>
                <a:spcPct val="0"/>
              </a:spcBef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1381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 + текст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822700"/>
            <a:ext cx="21224775" cy="8426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chemeClr val="tx2"/>
              </a:buClr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E0C1920-72F9-B342-8302-C1D7A3E553F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68E8EB-9678-B94B-B3E2-B7E1F9671394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1CD09-3167-8A41-83F0-5A67BAD9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16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 + текст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822700"/>
            <a:ext cx="21224775" cy="8426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chemeClr val="accent1"/>
              </a:buClr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F6B86EA-C0D1-5F42-8000-67EEC7447CB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95D6CD-7FEB-CF4B-A64A-59C83B8F0859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rgbClr val="308AF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B1901-8A61-E448-9D5C-6FEFA187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57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ини-заг + текст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103562"/>
            <a:ext cx="21224775" cy="9145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chemeClr val="tx2"/>
              </a:buClr>
              <a:defRPr lang="ru-RU" sz="3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marL="540000" lvl="1" indent="-53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0000"/>
              <a:buFont typeface="Arial Unicode MS" panose="020B0604020202020204" pitchFamily="34" charset="-128"/>
              <a:buChar char="▎"/>
            </a:pPr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E801651-E34A-CA44-A202-BDD0B7BCD839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99161C-AE25-774C-B4F3-1C3521A599ED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A81DA-8DE7-D648-B094-5A59D85A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4661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ини-заг + текст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103562"/>
            <a:ext cx="21224775" cy="9145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ru-RU" sz="3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marL="540000" lvl="1" indent="-53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0000"/>
              <a:buFont typeface="Arial Unicode MS" panose="020B0604020202020204" pitchFamily="34" charset="-128"/>
              <a:buChar char="▎"/>
            </a:pPr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59136A-31E1-D242-9B7D-0E4B36A09579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349D3A-65C1-6345-A7D0-5DB96802669B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rgbClr val="308AF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1596B-844D-A346-9E23-5F822E11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10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рый заг + текст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 заголовок</a:t>
            </a:r>
            <a:br>
              <a:rPr lang="ru-RU" dirty="0"/>
            </a:br>
            <a:r>
              <a:rPr lang="ru-RU" dirty="0"/>
              <a:t>для акцента на текст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103562"/>
            <a:ext cx="21224775" cy="9145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ru-RU" sz="3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marL="540000" lvl="1" indent="-53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0000"/>
              <a:buFont typeface="Arial Unicode MS" panose="020B0604020202020204" pitchFamily="34" charset="-128"/>
              <a:buChar char="▎"/>
            </a:pPr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F86DFE-A09C-1942-9139-92634241AFC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C718C5-289F-FF41-B426-0AE88F925ABC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F4859-DEC2-5943-ABF7-9AB8F183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42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рый заг + текст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 заголовок</a:t>
            </a:r>
            <a:br>
              <a:rPr lang="ru-RU" dirty="0"/>
            </a:br>
            <a:r>
              <a:rPr lang="ru-RU" dirty="0"/>
              <a:t>для акцента на текст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103562"/>
            <a:ext cx="21224775" cy="9145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ru-RU" sz="3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marL="540000" lvl="1" indent="-53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0000"/>
              <a:buFont typeface="Arial Unicode MS" panose="020B0604020202020204" pitchFamily="34" charset="-128"/>
              <a:buChar char="▎"/>
            </a:pPr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11ECAE6-C01A-184B-AAC1-FC0DC479BEF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1BAF2B-6F08-FB49-B377-D1305594E71A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rgbClr val="308AF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9E68F-033C-7548-90C3-52695F91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15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 + текст 1/2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4315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822700"/>
            <a:ext cx="10239275" cy="8426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chemeClr val="tx2"/>
              </a:buClr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E0C1920-72F9-B342-8302-C1D7A3E553F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68E8EB-9678-B94B-B3E2-B7E1F9671394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9B2B7-98DD-8847-B254-176DDC0D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137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 + текст 1/2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4315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822700"/>
            <a:ext cx="10239275" cy="8426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chemeClr val="accent1"/>
              </a:buClr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F6B86EA-C0D1-5F42-8000-67EEC7447CB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95D6CD-7FEB-CF4B-A64A-59C83B8F0859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rgbClr val="308AF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8F14D-6FA5-A24C-ADCB-932C4567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0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длинный заг 02">
    <p:bg>
      <p:bgPr>
        <a:gradFill>
          <a:gsLst>
            <a:gs pos="0">
              <a:srgbClr val="DB2C3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4194000"/>
            <a:ext cx="21232800" cy="7322400"/>
          </a:xfrm>
        </p:spPr>
        <p:txBody>
          <a:bodyPr vert="horz" lIns="0" tIns="251999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0" b="0" dirty="0">
                <a:solidFill>
                  <a:schemeClr val="bg1"/>
                </a:solidFill>
              </a:defRPr>
            </a:lvl1pPr>
          </a:lstStyle>
          <a:p>
            <a:pPr marR="0" lvl="0" indent="0" fontAlgn="auto">
              <a:lnSpc>
                <a:spcPts val="12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Длинный заголовок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красном фоне</a:t>
            </a:r>
            <a:endParaRPr lang="en-US" dirty="0"/>
          </a:p>
        </p:txBody>
      </p:sp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56088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97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ини-заг + текст 1/2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43152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103562"/>
            <a:ext cx="10239275" cy="9145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buClr>
                <a:schemeClr val="tx2"/>
              </a:buClr>
              <a:defRPr lang="ru-RU" sz="3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marL="540000" lvl="1" indent="-53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0000"/>
              <a:buFont typeface="Arial Unicode MS" panose="020B0604020202020204" pitchFamily="34" charset="-128"/>
              <a:buChar char="▎"/>
            </a:pPr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E801651-E34A-CA44-A202-BDD0B7BCD839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99161C-AE25-774C-B4F3-1C3521A599ED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E2D45-67BB-664A-BB28-3987062E8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14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ини-заг + текст 1/2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43152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103562"/>
            <a:ext cx="10239275" cy="9145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ru-RU" sz="3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marL="540000" lvl="1" indent="-53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0000"/>
              <a:buFont typeface="Arial Unicode MS" panose="020B0604020202020204" pitchFamily="34" charset="-128"/>
              <a:buChar char="▎"/>
            </a:pPr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59136A-31E1-D242-9B7D-0E4B36A09579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349D3A-65C1-6345-A7D0-5DB96802669B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rgbClr val="308AF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74CC9-013D-5746-B366-656C8922B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04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рый заг + текст 1/2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 заголовок</a:t>
            </a:r>
            <a:br>
              <a:rPr lang="ru-RU" dirty="0"/>
            </a:br>
            <a:r>
              <a:rPr lang="ru-RU" dirty="0"/>
              <a:t>для акцента на текст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103562"/>
            <a:ext cx="10235399" cy="9145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ru-RU" sz="3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marL="540000" lvl="1" indent="-53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0000"/>
              <a:buFont typeface="Arial Unicode MS" panose="020B0604020202020204" pitchFamily="34" charset="-128"/>
              <a:buChar char="▎"/>
            </a:pPr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F86DFE-A09C-1942-9139-92634241AFC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C718C5-289F-FF41-B426-0AE88F925ABC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9549D-11F5-F646-BCC2-9FC25EF1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41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рый заг + текст 1/2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43152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 заголовок</a:t>
            </a:r>
            <a:br>
              <a:rPr lang="ru-RU" dirty="0"/>
            </a:br>
            <a:r>
              <a:rPr lang="ru-RU" dirty="0"/>
              <a:t>для акцента на текст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5E93-5A68-6340-89A7-47757C2E1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103562"/>
            <a:ext cx="10239275" cy="9145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lang="ru-RU" sz="3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marL="540000" lvl="1" indent="-53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0000"/>
              <a:buFont typeface="Arial Unicode MS" panose="020B0604020202020204" pitchFamily="34" charset="-128"/>
              <a:buChar char="▎"/>
            </a:pPr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11ECAE6-C01A-184B-AAC1-FC0DC479BEF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1BAF2B-6F08-FB49-B377-D1305594E71A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rgbClr val="308AF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8AFB8-1E50-BA48-82BF-BAC26C0A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30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говок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99" y="547141"/>
            <a:ext cx="21224775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E0C1920-72F9-B342-8302-C1D7A3E553F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68E8EB-9678-B94B-B3E2-B7E1F9671394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BD5A4-EB67-AA43-A09F-5320CA0F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8774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говок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99" y="547141"/>
            <a:ext cx="21224775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F6B86EA-C0D1-5F42-8000-67EEC7447CB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95D6CD-7FEB-CF4B-A64A-59C83B8F0859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rgbClr val="308AF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0B40B-B8A0-DD44-974E-14934383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784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ини-загоговок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99" y="547141"/>
            <a:ext cx="21224775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E801651-E34A-CA44-A202-BDD0B7BCD839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99161C-AE25-774C-B4F3-1C3521A599ED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44711-B579-A744-8D48-7361D7A7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092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ини-загоговок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99" y="547141"/>
            <a:ext cx="21210813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59136A-31E1-D242-9B7D-0E4B36A09579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349D3A-65C1-6345-A7D0-5DB96802669B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rgbClr val="308AF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0E62A-2D19-CD4A-B842-813BA404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52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рый загоговок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24775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 заголовок</a:t>
            </a:r>
            <a:br>
              <a:rPr lang="ru-RU" dirty="0"/>
            </a:br>
            <a:r>
              <a:rPr lang="ru-RU" dirty="0"/>
              <a:t>для акцента на текст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F86DFE-A09C-1942-9139-92634241AFC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C718C5-289F-FF41-B426-0AE88F925ABC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C2EEE-E8B3-9C4C-867B-CD12AE28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506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рый загоговок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8B798AC1-519C-6C41-87ED-2BF4EDDB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99" y="547141"/>
            <a:ext cx="21224775" cy="2554323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>
              <a:defRPr lang="ru-RU" sz="4800" dirty="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defTabSz="825500">
              <a:lnSpc>
                <a:spcPts val="5600"/>
              </a:lnSpc>
              <a:spcBef>
                <a:spcPts val="0"/>
              </a:spcBef>
            </a:pPr>
            <a:r>
              <a:rPr lang="ru-RU" dirty="0"/>
              <a:t>Уменьшенный заголовок</a:t>
            </a:r>
            <a:br>
              <a:rPr lang="ru-RU" dirty="0"/>
            </a:br>
            <a:r>
              <a:rPr lang="ru-RU" dirty="0"/>
              <a:t>для акцента на текст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11ECAE6-C01A-184B-AAC1-FC0DC479BEF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1BAF2B-6F08-FB49-B377-D1305594E71A}"/>
              </a:ext>
            </a:extLst>
          </p:cNvPr>
          <p:cNvCxnSpPr/>
          <p:nvPr userDrawn="1"/>
        </p:nvCxnSpPr>
        <p:spPr>
          <a:xfrm>
            <a:off x="-337930" y="1305188"/>
            <a:ext cx="1590261" cy="0"/>
          </a:xfrm>
          <a:prstGeom prst="line">
            <a:avLst/>
          </a:prstGeom>
          <a:ln w="76200" cap="rnd" cmpd="sng">
            <a:solidFill>
              <a:srgbClr val="308AF2"/>
            </a:solidFill>
            <a:prstDash val="solid"/>
            <a:round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3F306-5F73-A945-AF56-E989AC85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длинный заг 02 + фото">
    <p:bg>
      <p:bgPr>
        <a:gradFill>
          <a:gsLst>
            <a:gs pos="0">
              <a:srgbClr val="DB2C3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4194000"/>
            <a:ext cx="13900475" cy="7322400"/>
          </a:xfrm>
        </p:spPr>
        <p:txBody>
          <a:bodyPr vert="horz" lIns="0" tIns="251999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0" b="0" dirty="0">
                <a:solidFill>
                  <a:schemeClr val="bg1"/>
                </a:solidFill>
              </a:defRPr>
            </a:lvl1pPr>
          </a:lstStyle>
          <a:p>
            <a:pPr marR="0" lvl="0" indent="0" fontAlgn="auto">
              <a:lnSpc>
                <a:spcPts val="12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Длинный заголовок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красном фоне</a:t>
            </a:r>
            <a:endParaRPr lang="en-US" dirty="0"/>
          </a:p>
        </p:txBody>
      </p:sp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  <p:sp>
        <p:nvSpPr>
          <p:cNvPr id="6" name="Рисунок 9">
            <a:extLst>
              <a:ext uri="{FF2B5EF4-FFF2-40B4-BE49-F238E27FC236}">
                <a16:creationId xmlns:a16="http://schemas.microsoft.com/office/drawing/2014/main" id="{1E01EEA1-CDE0-3A4B-A3B0-F574C30F61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1075" y="0"/>
            <a:ext cx="8161338" cy="13716000"/>
          </a:xfrm>
          <a:effectLst>
            <a:outerShdw blurRad="1270000" dist="381000" dir="10800000" algn="r" rotWithShape="0">
              <a:prstClr val="black">
                <a:alpha val="20000"/>
              </a:prstClr>
            </a:outerShdw>
          </a:effectLst>
        </p:spPr>
        <p:txBody>
          <a:bodyPr tIns="594000" anchor="ctr">
            <a:no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Вертикальная картинка </a:t>
            </a:r>
          </a:p>
          <a:p>
            <a:r>
              <a:rPr lang="ru-RU" dirty="0"/>
              <a:t>(при вставке добавится</a:t>
            </a:r>
          </a:p>
          <a:p>
            <a:r>
              <a:rPr lang="ru-RU" dirty="0"/>
              <a:t>падающая тень)</a:t>
            </a:r>
          </a:p>
        </p:txBody>
      </p:sp>
    </p:spTree>
    <p:extLst>
      <p:ext uri="{BB962C8B-B14F-4D97-AF65-F5344CB8AC3E}">
        <p14:creationId xmlns:p14="http://schemas.microsoft.com/office/powerpoint/2010/main" val="15457309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отезис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CAF86DFE-A09C-1942-9139-92634241AFC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4892EAA-3BD2-D44B-A4FA-D67BBACA2F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9562" y="2001839"/>
            <a:ext cx="17573625" cy="5848350"/>
          </a:xfrm>
        </p:spPr>
        <p:txBody>
          <a:bodyPr vert="horz" lIns="0" tIns="288000" rIns="0" bIns="0" rtlCol="0" anchor="t">
            <a:noAutofit/>
          </a:bodyPr>
          <a:lstStyle>
            <a:lvl1pPr>
              <a:defRPr lang="en-GB" sz="9600" b="0">
                <a:latin typeface="+mj-lt"/>
                <a:ea typeface="+mj-ea"/>
                <a:cs typeface="+mj-cs"/>
              </a:defRPr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RU"/>
            </a:lvl5pPr>
          </a:lstStyle>
          <a:p>
            <a:pPr lvl="0">
              <a:spcBef>
                <a:spcPct val="0"/>
              </a:spcBef>
            </a:pPr>
            <a:r>
              <a:rPr lang="ru-RU"/>
              <a:t>Крупный тезис,</a:t>
            </a:r>
          </a:p>
          <a:p>
            <a:pPr lvl="0">
              <a:spcBef>
                <a:spcPct val="0"/>
              </a:spcBef>
            </a:pPr>
            <a:r>
              <a:rPr lang="ru-RU"/>
              <a:t>определение продукта,</a:t>
            </a:r>
          </a:p>
          <a:p>
            <a:pPr lvl="0">
              <a:spcBef>
                <a:spcPct val="0"/>
              </a:spcBef>
            </a:pPr>
            <a:r>
              <a:rPr lang="ru-RU"/>
              <a:t>цитата или важная мысль</a:t>
            </a:r>
            <a:endParaRPr lang="en-RU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44292AF-4CE0-624F-A142-6BF20307E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9562" y="7850187"/>
            <a:ext cx="17573625" cy="4398963"/>
          </a:xfrm>
        </p:spPr>
        <p:txBody>
          <a:bodyPr vert="horz" lIns="0" tIns="0" rIns="0" bIns="0" rtlCol="0">
            <a:noAutofit/>
          </a:bodyPr>
          <a:lstStyle>
            <a:lvl1pPr>
              <a:defRPr lang="en-RU" b="0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RU"/>
            </a:lvl5pPr>
          </a:lstStyle>
          <a:p>
            <a:pPr marR="0" lvl="0" fontAlgn="auto">
              <a:buClrTx/>
              <a:buSzTx/>
              <a:tabLst/>
            </a:pPr>
            <a:r>
              <a:rPr lang="ru-RU"/>
              <a:t>Сопроводительный текст, поясняющий тезис (не обязателен)</a:t>
            </a:r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AB9B6-1A48-C544-BD32-F2B29D09AD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913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отезис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11ECAE6-C01A-184B-AAC1-FC0DC479BEF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accent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BE7697-0E8C-4940-AC24-FE0BFDE5C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9562" y="2001839"/>
            <a:ext cx="17573625" cy="5848350"/>
          </a:xfrm>
        </p:spPr>
        <p:txBody>
          <a:bodyPr vert="horz" lIns="0" tIns="288000" rIns="0" bIns="0" rtlCol="0" anchor="t">
            <a:noAutofit/>
          </a:bodyPr>
          <a:lstStyle>
            <a:lvl1pPr>
              <a:defRPr lang="en-GB" sz="9600" b="0">
                <a:latin typeface="+mj-lt"/>
                <a:ea typeface="+mj-ea"/>
                <a:cs typeface="+mj-cs"/>
              </a:defRPr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RU"/>
            </a:lvl5pPr>
          </a:lstStyle>
          <a:p>
            <a:pPr lvl="0">
              <a:spcBef>
                <a:spcPct val="0"/>
              </a:spcBef>
            </a:pPr>
            <a:r>
              <a:rPr lang="ru-RU"/>
              <a:t>Крупный тезис,</a:t>
            </a:r>
          </a:p>
          <a:p>
            <a:pPr lvl="0">
              <a:spcBef>
                <a:spcPct val="0"/>
              </a:spcBef>
            </a:pPr>
            <a:r>
              <a:rPr lang="ru-RU"/>
              <a:t>определение продукта,</a:t>
            </a:r>
          </a:p>
          <a:p>
            <a:pPr lvl="0">
              <a:spcBef>
                <a:spcPct val="0"/>
              </a:spcBef>
            </a:pPr>
            <a:r>
              <a:rPr lang="ru-RU"/>
              <a:t>цитата или важная мысль</a:t>
            </a:r>
            <a:endParaRPr lang="en-RU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0AB8EF9-C01C-2545-8A07-EAAB91EA6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9562" y="7850187"/>
            <a:ext cx="17573625" cy="4398963"/>
          </a:xfrm>
        </p:spPr>
        <p:txBody>
          <a:bodyPr vert="horz" lIns="0" tIns="0" rIns="0" bIns="0" rtlCol="0">
            <a:noAutofit/>
          </a:bodyPr>
          <a:lstStyle>
            <a:lvl1pPr>
              <a:defRPr lang="en-RU" b="0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RU"/>
            </a:lvl5pPr>
          </a:lstStyle>
          <a:p>
            <a:pPr marR="0" lvl="0" fontAlgn="auto">
              <a:buClrTx/>
              <a:buSzTx/>
              <a:tabLst/>
            </a:pPr>
            <a:r>
              <a:rPr lang="ru-RU"/>
              <a:t>Сопроводительный текст, поясняющий тезис (не обязателен)</a:t>
            </a:r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0D385-A422-9F42-A89E-405DEFF7BC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359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бильные рам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95E4E1-3D5A-2141-9255-8CC6F683EFB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118509" y="1017346"/>
            <a:ext cx="5804992" cy="11862977"/>
          </a:xfrm>
          <a:prstGeom prst="roundRect">
            <a:avLst>
              <a:gd name="adj" fmla="val 11304"/>
            </a:avLst>
          </a:prstGeom>
          <a:solidFill>
            <a:schemeClr val="bg1"/>
          </a:solidFill>
          <a:ln w="215900">
            <a:solidFill>
              <a:srgbClr val="888E93"/>
            </a:solidFill>
          </a:ln>
          <a:effectLst>
            <a:outerShdw blurRad="635000" dist="190500" dir="5400000" sx="96000" sy="96000" algn="ctr" rotWithShape="0">
              <a:srgbClr val="002061">
                <a:alpha val="50000"/>
              </a:srgb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Мобильный</a:t>
            </a:r>
          </a:p>
          <a:p>
            <a:r>
              <a:rPr lang="ru-RU"/>
              <a:t>скриншот</a:t>
            </a:r>
            <a:endParaRPr lang="en-RU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CF58D43-252C-C242-AD5A-B02F612098A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33982" y="1024128"/>
            <a:ext cx="7060834" cy="14449235"/>
          </a:xfrm>
          <a:prstGeom prst="roundRect">
            <a:avLst>
              <a:gd name="adj" fmla="val 11304"/>
            </a:avLst>
          </a:prstGeom>
          <a:solidFill>
            <a:schemeClr val="bg1"/>
          </a:solidFill>
          <a:ln w="292100">
            <a:solidFill>
              <a:srgbClr val="888E93"/>
            </a:solidFill>
          </a:ln>
          <a:effectLst>
            <a:outerShdw blurRad="635000" dist="190500" dir="5400000" sx="96000" sy="96000" algn="ctr" rotWithShape="0">
              <a:srgbClr val="002061">
                <a:alpha val="50000"/>
              </a:srgb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Мобильный</a:t>
            </a:r>
          </a:p>
          <a:p>
            <a:r>
              <a:rPr lang="ru-RU"/>
              <a:t>скриншот</a:t>
            </a:r>
            <a:endParaRPr lang="en-RU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339F2F0-7A48-3943-9535-E7F97AA3EB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067440" y="1017346"/>
            <a:ext cx="4910400" cy="10034805"/>
          </a:xfrm>
          <a:prstGeom prst="roundRect">
            <a:avLst>
              <a:gd name="adj" fmla="val 11304"/>
            </a:avLst>
          </a:prstGeom>
          <a:solidFill>
            <a:schemeClr val="bg1"/>
          </a:solidFill>
          <a:ln w="215900">
            <a:solidFill>
              <a:srgbClr val="888E93"/>
            </a:solidFill>
          </a:ln>
          <a:effectLst>
            <a:outerShdw blurRad="635000" dist="190500" dir="5400000" sx="96000" sy="96000" algn="ctr" rotWithShape="0">
              <a:srgbClr val="002061">
                <a:alpha val="50000"/>
              </a:srgb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Мобильный</a:t>
            </a:r>
          </a:p>
          <a:p>
            <a:r>
              <a:rPr lang="ru-RU"/>
              <a:t>скриншот</a:t>
            </a:r>
            <a:endParaRPr lang="en-RU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9500EF6-3A22-B048-8CB2-FD9315F66DB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МОБИЛЬНЫЕ СКРИНШОТЫ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715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сктопные рам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A2E1F8C-184B-2942-9223-B780196A9D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5762" y="1346400"/>
            <a:ext cx="11246400" cy="6872400"/>
          </a:xfrm>
          <a:solidFill>
            <a:schemeClr val="bg1"/>
          </a:solidFill>
          <a:ln w="12700">
            <a:solidFill>
              <a:srgbClr val="888E93"/>
            </a:solidFill>
          </a:ln>
          <a:effectLst>
            <a:outerShdw blurRad="317500" dist="63500" dir="5400000" algn="ctr" rotWithShape="0">
              <a:srgbClr val="002061">
                <a:alpha val="20000"/>
              </a:srgb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Десктопный скриншот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B772665C-7A24-3E44-BEFC-5C401088D3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361173" y="4722513"/>
            <a:ext cx="13493173" cy="8245348"/>
          </a:xfrm>
          <a:solidFill>
            <a:schemeClr val="bg1"/>
          </a:solidFill>
          <a:ln w="12700">
            <a:solidFill>
              <a:srgbClr val="888E93"/>
            </a:solidFill>
          </a:ln>
          <a:effectLst>
            <a:outerShdw blurRad="317500" dist="63500" dir="5400000" algn="ctr" rotWithShape="0">
              <a:srgbClr val="002061">
                <a:alpha val="20000"/>
              </a:srgb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Десктопный скриншот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1834373-09BB-BC47-9B11-DEF96CD6F92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ДЕСКТОПНЫЕ СКРИНШОТЫ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639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ноформатные скрин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D89E920-ADB5-4549-86BD-5439A8AA72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557099" y="911112"/>
            <a:ext cx="10255276" cy="11338037"/>
          </a:xfrm>
          <a:prstGeom prst="roundRect">
            <a:avLst>
              <a:gd name="adj" fmla="val 3731"/>
            </a:avLst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  <a:effectLst>
            <a:outerShdw blurRad="317500" dist="63500" dir="5400000" algn="ctr" rotWithShape="0">
              <a:srgbClr val="002061">
                <a:alpha val="20000"/>
              </a:srgb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Скриншот или фрагмент интерфейса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7557BB8-8786-DD47-84A5-C735A98A966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84000" y="911113"/>
            <a:ext cx="10255276" cy="7310550"/>
          </a:xfrm>
          <a:prstGeom prst="roundRect">
            <a:avLst>
              <a:gd name="adj" fmla="val 3731"/>
            </a:avLst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  <a:effectLst>
            <a:outerShdw blurRad="317500" dist="63500" dir="5400000" algn="ctr" rotWithShape="0">
              <a:srgbClr val="002061">
                <a:alpha val="20000"/>
              </a:srgb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Скриншот или фрагмент интерфейса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4D8BEB-7ED0-6948-825A-7FF71E674AB9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84000" y="-1"/>
            <a:ext cx="10227600" cy="906463"/>
          </a:xfrm>
          <a:prstGeom prst="rect">
            <a:avLst/>
          </a:prstGeom>
        </p:spPr>
        <p:txBody>
          <a:bodyPr vert="horz" lIns="0" tIns="0" rIns="0" bIns="288000" rtlCol="0" anchor="b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lang="en-US" sz="1400" b="0" spc="300" dirty="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 defTabSz="825500">
              <a:lnSpc>
                <a:spcPts val="5600"/>
              </a:lnSpc>
            </a:pPr>
            <a:r>
              <a:rPr lang="ru-RU" dirty="0"/>
              <a:t>РАМКИ ДЛЯ СКРИНШОТОВ — МОЖНО МЕНЯТЬ РАЗМЕРЫ</a:t>
            </a:r>
          </a:p>
        </p:txBody>
      </p:sp>
    </p:spTree>
    <p:extLst>
      <p:ext uri="{BB962C8B-B14F-4D97-AF65-F5344CB8AC3E}">
        <p14:creationId xmlns:p14="http://schemas.microsoft.com/office/powerpoint/2010/main" val="24360536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8D62F0DE-FA0F-7747-894D-A30B3B6F8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99" y="547141"/>
            <a:ext cx="21224775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E664D59-8330-3B46-9D96-F2C2F4B47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600" y="12624682"/>
            <a:ext cx="17565588" cy="425274"/>
          </a:xfrm>
        </p:spPr>
        <p:txBody>
          <a:bodyPr/>
          <a:lstStyle/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8796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 + заг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10050463"/>
            <a:ext cx="13914875" cy="1818167"/>
          </a:xfrm>
        </p:spPr>
        <p:txBody>
          <a:bodyPr vert="horz" lIns="0" tIns="0" rIns="0" bIns="28800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aseline="0" dirty="0">
                <a:solidFill>
                  <a:schemeClr val="tx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Фамилия, должность, контакты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265DA0-A1E5-6F43-8B7F-082C536B9D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3999"/>
            <a:ext cx="17569188" cy="5856463"/>
          </a:xfrm>
        </p:spPr>
        <p:txBody>
          <a:bodyPr vert="horz" lIns="0" tIns="10800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ru-RU" sz="110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>
              <a:spcBef>
                <a:spcPct val="0"/>
              </a:spcBef>
              <a:spcAft>
                <a:spcPts val="0"/>
              </a:spcAft>
            </a:pPr>
            <a:r>
              <a:rPr lang="ru-RU"/>
              <a:t>Заголовок финального слайда на белом фоне</a:t>
            </a:r>
          </a:p>
        </p:txBody>
      </p:sp>
      <p:pic>
        <p:nvPicPr>
          <p:cNvPr id="7" name="Изображение 6">
            <a:extLst>
              <a:ext uri="{FF2B5EF4-FFF2-40B4-BE49-F238E27FC236}">
                <a16:creationId xmlns:a16="http://schemas.microsoft.com/office/drawing/2014/main" id="{CB6C4D67-38F9-2F49-8F14-99F75169A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9342" y="1969384"/>
            <a:ext cx="2289465" cy="877368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443CF8B5-8A1C-6D4D-807D-523530AB10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4082348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 + заг 02">
    <p:bg>
      <p:bgPr>
        <a:gradFill>
          <a:gsLst>
            <a:gs pos="0">
              <a:srgbClr val="DB2C3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D6FCB7-E624-7C45-B5FD-72E12F7189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89" y="2082017"/>
            <a:ext cx="2596480" cy="75276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10050463"/>
            <a:ext cx="13914875" cy="1818167"/>
          </a:xfrm>
        </p:spPr>
        <p:txBody>
          <a:bodyPr vert="horz" lIns="0" tIns="0" rIns="0" bIns="28800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aseline="0" dirty="0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Фамилия, должность, контакты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265DA0-A1E5-6F43-8B7F-082C536B9D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3999"/>
            <a:ext cx="17569188" cy="5856463"/>
          </a:xfrm>
        </p:spPr>
        <p:txBody>
          <a:bodyPr vert="horz" lIns="0" tIns="10800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RU" sz="110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>
              <a:spcBef>
                <a:spcPct val="0"/>
              </a:spcBef>
            </a:pPr>
            <a:r>
              <a:rPr lang="ru-RU"/>
              <a:t>Заголовок финального слайда на красном фоне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333368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 + заг 03">
    <p:bg>
      <p:bgPr>
        <a:gradFill>
          <a:gsLst>
            <a:gs pos="0">
              <a:schemeClr val="bg2"/>
            </a:gs>
            <a:gs pos="100000">
              <a:srgbClr val="FFDB4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10050463"/>
            <a:ext cx="13914875" cy="1818167"/>
          </a:xfrm>
        </p:spPr>
        <p:txBody>
          <a:bodyPr vert="horz" lIns="0" tIns="0" rIns="0" bIns="28800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aseline="0" dirty="0">
                <a:solidFill>
                  <a:schemeClr val="tx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Фамилия, должность, контакты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265DA0-A1E5-6F43-8B7F-082C536B9D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3999"/>
            <a:ext cx="17569188" cy="5856463"/>
          </a:xfrm>
        </p:spPr>
        <p:txBody>
          <a:bodyPr vert="horz" lIns="0" tIns="10800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ru-RU" sz="110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>
              <a:spcBef>
                <a:spcPct val="0"/>
              </a:spcBef>
              <a:spcAft>
                <a:spcPts val="0"/>
              </a:spcAft>
            </a:pPr>
            <a:r>
              <a:rPr lang="ru-RU"/>
              <a:t>Заголовок финального слайда на жёлтом фоне</a:t>
            </a:r>
          </a:p>
        </p:txBody>
      </p:sp>
      <p:sp>
        <p:nvSpPr>
          <p:cNvPr id="9" name="Рисунок 7">
            <a:extLst>
              <a:ext uri="{FF2B5EF4-FFF2-40B4-BE49-F238E27FC236}">
                <a16:creationId xmlns:a16="http://schemas.microsoft.com/office/drawing/2014/main" id="{7CA54CD3-D339-254C-AE96-D38D73C429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tx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5D620-52E1-EC48-A66F-7BFE28654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413" y="1963559"/>
            <a:ext cx="2306636" cy="8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688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 + заг 04">
    <p:bg>
      <p:bgPr>
        <a:gradFill>
          <a:gsLst>
            <a:gs pos="0">
              <a:srgbClr val="0C60CC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10050463"/>
            <a:ext cx="13914875" cy="1818167"/>
          </a:xfrm>
        </p:spPr>
        <p:txBody>
          <a:bodyPr vert="horz" lIns="0" tIns="0" rIns="0" bIns="28800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aseline="0" dirty="0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Фамилия, должность, контакты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265DA0-A1E5-6F43-8B7F-082C536B9D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3999"/>
            <a:ext cx="17569188" cy="5856463"/>
          </a:xfrm>
        </p:spPr>
        <p:txBody>
          <a:bodyPr vert="horz" lIns="0" tIns="10800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RU" sz="110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>
              <a:spcBef>
                <a:spcPct val="0"/>
              </a:spcBef>
              <a:spcAft>
                <a:spcPts val="0"/>
              </a:spcAft>
            </a:pPr>
            <a:r>
              <a:rPr lang="ru-RU"/>
              <a:t>Заголовок финального слайда на синем фоне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9599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длинный заг 03">
    <p:bg>
      <p:bgPr>
        <a:gradFill>
          <a:gsLst>
            <a:gs pos="0">
              <a:schemeClr val="bg2"/>
            </a:gs>
            <a:gs pos="100000">
              <a:srgbClr val="FFDB4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4194000"/>
            <a:ext cx="21232800" cy="7322400"/>
          </a:xfrm>
        </p:spPr>
        <p:txBody>
          <a:bodyPr vert="horz" lIns="0" tIns="251999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0" b="0" dirty="0">
                <a:solidFill>
                  <a:schemeClr val="tx1"/>
                </a:solidFill>
              </a:defRPr>
            </a:lvl1pPr>
          </a:lstStyle>
          <a:p>
            <a:pPr marR="0" lvl="0" indent="0" fontAlgn="auto">
              <a:lnSpc>
                <a:spcPts val="12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Длинный заголовок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жёлтом фоне</a:t>
            </a:r>
            <a:endParaRPr lang="en-US" dirty="0"/>
          </a:p>
        </p:txBody>
      </p:sp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tx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56088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tx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413" y="1963559"/>
            <a:ext cx="2306636" cy="8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963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 + мини- заг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10050463"/>
            <a:ext cx="13914875" cy="1818167"/>
          </a:xfrm>
        </p:spPr>
        <p:txBody>
          <a:bodyPr vert="horz" lIns="0" tIns="0" rIns="0" bIns="28800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aseline="0" dirty="0">
                <a:solidFill>
                  <a:schemeClr val="tx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Фамилия, должность, контакты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265DA0-A1E5-6F43-8B7F-082C536B9D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3999"/>
            <a:ext cx="13914875" cy="5856463"/>
          </a:xfrm>
        </p:spPr>
        <p:txBody>
          <a:bodyPr vert="horz" lIns="0" tIns="19800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RU" sz="72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>
              <a:spcBef>
                <a:spcPct val="0"/>
              </a:spcBef>
            </a:pPr>
            <a:r>
              <a:rPr lang="ru-RU"/>
              <a:t>Мелкий заголовок финального слайда на белом фоне</a:t>
            </a:r>
          </a:p>
        </p:txBody>
      </p:sp>
      <p:pic>
        <p:nvPicPr>
          <p:cNvPr id="7" name="Изображение 6">
            <a:extLst>
              <a:ext uri="{FF2B5EF4-FFF2-40B4-BE49-F238E27FC236}">
                <a16:creationId xmlns:a16="http://schemas.microsoft.com/office/drawing/2014/main" id="{F1644355-FD0E-9D4E-89E9-2965425362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9342" y="1969384"/>
            <a:ext cx="2289465" cy="877368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C3F9FB5B-3075-C04C-A984-03C761EF4C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5546205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 + мини- заг 02">
    <p:bg>
      <p:bgPr>
        <a:gradFill>
          <a:gsLst>
            <a:gs pos="0">
              <a:srgbClr val="DB2C3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10050463"/>
            <a:ext cx="13914875" cy="1818167"/>
          </a:xfrm>
        </p:spPr>
        <p:txBody>
          <a:bodyPr vert="horz" lIns="0" tIns="0" rIns="0" bIns="28800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aseline="0" dirty="0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Фамилия, должность, контакты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265DA0-A1E5-6F43-8B7F-082C536B9D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3999"/>
            <a:ext cx="13914875" cy="5856463"/>
          </a:xfrm>
        </p:spPr>
        <p:txBody>
          <a:bodyPr vert="horz" lIns="0" tIns="19800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RU" sz="7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>
              <a:spcBef>
                <a:spcPct val="0"/>
              </a:spcBef>
            </a:pPr>
            <a:r>
              <a:rPr lang="ru-RU"/>
              <a:t>Мелкий заголовок финального слайда на красном фоне</a:t>
            </a:r>
          </a:p>
          <a:p>
            <a:pPr lvl="0">
              <a:spcBef>
                <a:spcPct val="0"/>
              </a:spcBef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4442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 + мини- заг 03">
    <p:bg>
      <p:bgPr>
        <a:gradFill>
          <a:gsLst>
            <a:gs pos="0">
              <a:schemeClr val="bg2"/>
            </a:gs>
            <a:gs pos="100000">
              <a:srgbClr val="FFDB4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10050463"/>
            <a:ext cx="13914875" cy="1818167"/>
          </a:xfrm>
        </p:spPr>
        <p:txBody>
          <a:bodyPr vert="horz" lIns="0" tIns="0" rIns="0" bIns="28800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aseline="0" dirty="0">
                <a:solidFill>
                  <a:schemeClr val="tx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Фамилия, должность, контакты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265DA0-A1E5-6F43-8B7F-082C536B9D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3999"/>
            <a:ext cx="13914875" cy="5856463"/>
          </a:xfrm>
        </p:spPr>
        <p:txBody>
          <a:bodyPr vert="horz" lIns="0" tIns="19800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RU" sz="72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>
              <a:spcBef>
                <a:spcPct val="0"/>
              </a:spcBef>
            </a:pPr>
            <a:r>
              <a:rPr lang="ru-RU"/>
              <a:t>Мелкий заголовок финального слайда на жёлтом фоне</a:t>
            </a:r>
          </a:p>
        </p:txBody>
      </p:sp>
      <p:sp>
        <p:nvSpPr>
          <p:cNvPr id="9" name="Рисунок 7">
            <a:extLst>
              <a:ext uri="{FF2B5EF4-FFF2-40B4-BE49-F238E27FC236}">
                <a16:creationId xmlns:a16="http://schemas.microsoft.com/office/drawing/2014/main" id="{7CA54CD3-D339-254C-AE96-D38D73C429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tx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5D620-52E1-EC48-A66F-7BFE28654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413" y="1963559"/>
            <a:ext cx="2306636" cy="8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021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 + мини- заг 04">
    <p:bg>
      <p:bgPr>
        <a:gradFill>
          <a:gsLst>
            <a:gs pos="0">
              <a:srgbClr val="0C60CC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4DB935A-AB23-8A44-8232-E64CE837A5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9600" y="10050463"/>
            <a:ext cx="13914875" cy="1818167"/>
          </a:xfrm>
        </p:spPr>
        <p:txBody>
          <a:bodyPr vert="horz" lIns="0" tIns="0" rIns="0" bIns="28800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baseline="0" dirty="0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Имя Фамилия, должность, контакты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265DA0-A1E5-6F43-8B7F-082C536B9D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3999"/>
            <a:ext cx="13914875" cy="5856463"/>
          </a:xfrm>
        </p:spPr>
        <p:txBody>
          <a:bodyPr vert="horz" lIns="0" tIns="19800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RU" sz="7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>
              <a:spcBef>
                <a:spcPct val="0"/>
              </a:spcBef>
            </a:pPr>
            <a:r>
              <a:rPr lang="ru-RU"/>
              <a:t>Мелкий заголовок финального слайда на синем фоне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814901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B4C24E-819E-0344-BED4-4CEE3B0ED45C}"/>
              </a:ext>
            </a:extLst>
          </p:cNvPr>
          <p:cNvSpPr/>
          <p:nvPr userDrawn="1"/>
        </p:nvSpPr>
        <p:spPr>
          <a:xfrm>
            <a:off x="16235646" y="0"/>
            <a:ext cx="8146767" cy="13716000"/>
          </a:xfrm>
          <a:prstGeom prst="rect">
            <a:avLst/>
          </a:prstGeom>
          <a:solidFill>
            <a:srgbClr val="1B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470E941-1A2C-FD4D-886A-233062735336}"/>
              </a:ext>
            </a:extLst>
          </p:cNvPr>
          <p:cNvSpPr/>
          <p:nvPr userDrawn="1"/>
        </p:nvSpPr>
        <p:spPr>
          <a:xfrm>
            <a:off x="16484600" y="3103539"/>
            <a:ext cx="7897813" cy="10612462"/>
          </a:xfrm>
          <a:prstGeom prst="rect">
            <a:avLst/>
          </a:prstGeom>
          <a:gradFill>
            <a:gsLst>
              <a:gs pos="46000">
                <a:srgbClr val="22456E">
                  <a:alpha val="0"/>
                </a:srgbClr>
              </a:gs>
              <a:gs pos="100000">
                <a:srgbClr val="22456E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B968395-1B63-A54C-847A-BCE9FF7AC18A}"/>
              </a:ext>
            </a:extLst>
          </p:cNvPr>
          <p:cNvSpPr/>
          <p:nvPr userDrawn="1"/>
        </p:nvSpPr>
        <p:spPr>
          <a:xfrm rot="5400000">
            <a:off x="1829595" y="-1829594"/>
            <a:ext cx="13715999" cy="17375190"/>
          </a:xfrm>
          <a:prstGeom prst="round2SameRect">
            <a:avLst>
              <a:gd name="adj1" fmla="val 751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52781D-1CC1-7346-86C4-70FD9438FC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01200" y="1103110"/>
            <a:ext cx="4889613" cy="958748"/>
          </a:xfrm>
          <a:prstGeom prst="rect">
            <a:avLst/>
          </a:prstGeo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B81444FD-5D85-194D-8534-9E0394B6EB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200" y="11156780"/>
            <a:ext cx="7316280" cy="49032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A71B4FC-86DB-ED4B-8CA0-7907FC09E6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200" y="11899145"/>
            <a:ext cx="7316280" cy="381579"/>
          </a:xfrm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449EAC44-916A-124C-8BD4-F6F661C73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1773" y="4283122"/>
            <a:ext cx="14685965" cy="2969787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2000" b="1" i="0">
                <a:solidFill>
                  <a:schemeClr val="bg1"/>
                </a:solidFill>
                <a:latin typeface="YS Display Heavy" pitchFamily="2" charset="0"/>
              </a:defRPr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F7AA3F-746D-DD46-8B61-F9F88A5259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200" y="7794007"/>
            <a:ext cx="14672778" cy="1329595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ru-RU" dirty="0"/>
              <a:t>Подзаголовок на случай, если из заголовка не до конца понятно о чём пойдёт речь</a:t>
            </a:r>
          </a:p>
        </p:txBody>
      </p:sp>
    </p:spTree>
    <p:extLst>
      <p:ext uri="{BB962C8B-B14F-4D97-AF65-F5344CB8AC3E}">
        <p14:creationId xmlns:p14="http://schemas.microsoft.com/office/powerpoint/2010/main" val="2375076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AED6BDD-37BA-1243-ACB8-9708F0853405}"/>
              </a:ext>
            </a:extLst>
          </p:cNvPr>
          <p:cNvGrpSpPr/>
          <p:nvPr userDrawn="1"/>
        </p:nvGrpSpPr>
        <p:grpSpPr>
          <a:xfrm>
            <a:off x="16235646" y="0"/>
            <a:ext cx="8146767" cy="13716001"/>
            <a:chOff x="16235646" y="0"/>
            <a:chExt cx="8146767" cy="13716001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21486DC-0333-934A-BB29-DC084035A534}"/>
                </a:ext>
              </a:extLst>
            </p:cNvPr>
            <p:cNvSpPr/>
            <p:nvPr userDrawn="1"/>
          </p:nvSpPr>
          <p:spPr>
            <a:xfrm>
              <a:off x="16235646" y="0"/>
              <a:ext cx="8146767" cy="13716000"/>
            </a:xfrm>
            <a:prstGeom prst="rect">
              <a:avLst/>
            </a:prstGeom>
            <a:solidFill>
              <a:srgbClr val="1B2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S Display Regular"/>
                <a:ea typeface="+mn-ea"/>
                <a:cs typeface="+mn-cs"/>
              </a:endParaRP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D7171C7-EB2E-7841-AD22-F390B720EE2E}"/>
                </a:ext>
              </a:extLst>
            </p:cNvPr>
            <p:cNvSpPr/>
            <p:nvPr userDrawn="1"/>
          </p:nvSpPr>
          <p:spPr>
            <a:xfrm>
              <a:off x="16484600" y="3103539"/>
              <a:ext cx="7897813" cy="10612462"/>
            </a:xfrm>
            <a:prstGeom prst="rect">
              <a:avLst/>
            </a:prstGeom>
            <a:gradFill>
              <a:gsLst>
                <a:gs pos="46000">
                  <a:srgbClr val="22456E">
                    <a:alpha val="0"/>
                  </a:srgbClr>
                </a:gs>
                <a:gs pos="100000">
                  <a:srgbClr val="22456E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S Display Regular"/>
                <a:ea typeface="+mn-ea"/>
                <a:cs typeface="+mn-cs"/>
              </a:endParaRPr>
            </a:p>
          </p:txBody>
        </p:sp>
      </p:grp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131FC3B2-169D-114E-B351-A2F595860F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35645" y="0"/>
            <a:ext cx="8146768" cy="13716000"/>
          </a:xfrm>
          <a:custGeom>
            <a:avLst/>
            <a:gdLst>
              <a:gd name="connsiteX0" fmla="*/ 74144 w 8146766"/>
              <a:gd name="connsiteY0" fmla="*/ 0 h 13716000"/>
              <a:gd name="connsiteX1" fmla="*/ 8146766 w 8146766"/>
              <a:gd name="connsiteY1" fmla="*/ 0 h 13716000"/>
              <a:gd name="connsiteX2" fmla="*/ 8146766 w 8146766"/>
              <a:gd name="connsiteY2" fmla="*/ 13716000 h 13716000"/>
              <a:gd name="connsiteX3" fmla="*/ 0 w 8146766"/>
              <a:gd name="connsiteY3" fmla="*/ 13716000 h 13716000"/>
              <a:gd name="connsiteX4" fmla="*/ 0 w 8146766"/>
              <a:gd name="connsiteY4" fmla="*/ 13715998 h 13716000"/>
              <a:gd name="connsiteX5" fmla="*/ 74136 w 8146766"/>
              <a:gd name="connsiteY5" fmla="*/ 13715998 h 13716000"/>
              <a:gd name="connsiteX6" fmla="*/ 1104618 w 8146766"/>
              <a:gd name="connsiteY6" fmla="*/ 12685516 h 13716000"/>
              <a:gd name="connsiteX7" fmla="*/ 1104618 w 8146766"/>
              <a:gd name="connsiteY7" fmla="*/ 1030483 h 13716000"/>
              <a:gd name="connsiteX8" fmla="*/ 179497 w 8146766"/>
              <a:gd name="connsiteY8" fmla="*/ 532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6766" h="13716000">
                <a:moveTo>
                  <a:pt x="74144" y="0"/>
                </a:moveTo>
                <a:lnTo>
                  <a:pt x="8146766" y="0"/>
                </a:lnTo>
                <a:lnTo>
                  <a:pt x="8146766" y="13716000"/>
                </a:lnTo>
                <a:lnTo>
                  <a:pt x="0" y="13716000"/>
                </a:lnTo>
                <a:lnTo>
                  <a:pt x="0" y="13715998"/>
                </a:lnTo>
                <a:lnTo>
                  <a:pt x="74136" y="13715998"/>
                </a:lnTo>
                <a:cubicBezTo>
                  <a:pt x="643256" y="13715998"/>
                  <a:pt x="1104618" y="13254636"/>
                  <a:pt x="1104618" y="12685516"/>
                </a:cubicBezTo>
                <a:lnTo>
                  <a:pt x="1104618" y="1030483"/>
                </a:lnTo>
                <a:cubicBezTo>
                  <a:pt x="1104618" y="496933"/>
                  <a:pt x="699124" y="58091"/>
                  <a:pt x="179497" y="5320"/>
                </a:cubicBezTo>
                <a:close/>
              </a:path>
            </a:pathLst>
          </a:custGeom>
          <a:pattFill prst="pct30">
            <a:fgClr>
              <a:schemeClr val="accent2"/>
            </a:fgClr>
            <a:bgClr>
              <a:schemeClr val="tx2"/>
            </a:bgClr>
          </a:pattFill>
        </p:spPr>
        <p:txBody>
          <a:bodyPr wrap="square" anchor="ctr" anchorCtr="0">
            <a:noAutofit/>
          </a:bodyPr>
          <a:lstStyle>
            <a:lvl1pPr algn="ctr"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Вставить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B968395-1B63-A54C-847A-BCE9FF7AC18A}"/>
              </a:ext>
            </a:extLst>
          </p:cNvPr>
          <p:cNvSpPr/>
          <p:nvPr userDrawn="1"/>
        </p:nvSpPr>
        <p:spPr>
          <a:xfrm rot="5400000">
            <a:off x="1847058" y="-1812131"/>
            <a:ext cx="13715999" cy="17340265"/>
          </a:xfrm>
          <a:prstGeom prst="round2SameRect">
            <a:avLst>
              <a:gd name="adj1" fmla="val 751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B81444FD-5D85-194D-8534-9E0394B6EB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200" y="11156400"/>
            <a:ext cx="7332153" cy="49032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A71B4FC-86DB-ED4B-8CA0-7907FC09E6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200" y="11895418"/>
            <a:ext cx="7332153" cy="381579"/>
          </a:xfrm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449EAC44-916A-124C-8BD4-F6F661C73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1774" y="4284000"/>
            <a:ext cx="14685964" cy="2969787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2000" b="1" i="0">
                <a:solidFill>
                  <a:schemeClr val="bg1"/>
                </a:solidFill>
                <a:latin typeface="YS Display Heavy" pitchFamily="2" charset="0"/>
              </a:defRPr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E8C6F211-CDBF-964A-ABE6-7B3491C4FC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1200" y="7794007"/>
            <a:ext cx="14672778" cy="1329595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ru-RU" dirty="0"/>
              <a:t>Подзаголовок на случай, если из заголовка не до конца понятно о чём пойдёт речь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763C939-A35E-7445-9B1E-6856A03A2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01200" y="1103110"/>
            <a:ext cx="4889613" cy="95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28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bg>
      <p:bgPr>
        <a:solidFill>
          <a:srgbClr val="142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F129C9D-8BF0-7047-BDFC-E7A388E40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b="23358"/>
          <a:stretch/>
        </p:blipFill>
        <p:spPr>
          <a:xfrm>
            <a:off x="0" y="0"/>
            <a:ext cx="15929394" cy="1371600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A89A079-7EBF-2C4D-9968-6F3C1AF9EDC1}"/>
              </a:ext>
            </a:extLst>
          </p:cNvPr>
          <p:cNvSpPr/>
          <p:nvPr userDrawn="1"/>
        </p:nvSpPr>
        <p:spPr>
          <a:xfrm>
            <a:off x="0" y="4476750"/>
            <a:ext cx="24382413" cy="9239250"/>
          </a:xfrm>
          <a:prstGeom prst="rect">
            <a:avLst/>
          </a:prstGeom>
          <a:gradFill>
            <a:gsLst>
              <a:gs pos="46000">
                <a:srgbClr val="22456E">
                  <a:alpha val="0"/>
                </a:srgbClr>
              </a:gs>
              <a:gs pos="100000">
                <a:srgbClr val="22456E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52781D-1CC1-7346-86C4-70FD9438FC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01200" y="1101600"/>
            <a:ext cx="4889613" cy="958748"/>
          </a:xfrm>
          <a:prstGeom prst="rect">
            <a:avLst/>
          </a:prstGeo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B81444FD-5D85-194D-8534-9E0394B6EB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200" y="11148557"/>
            <a:ext cx="7332153" cy="49032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A71B4FC-86DB-ED4B-8CA0-7907FC09E6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200" y="11908576"/>
            <a:ext cx="7332153" cy="381579"/>
          </a:xfrm>
        </p:spPr>
        <p:txBody>
          <a:bodyPr wrap="square">
            <a:spAutoFit/>
          </a:bodyPr>
          <a:lstStyle>
            <a:lvl1pPr>
              <a:defRPr sz="24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449EAC44-916A-124C-8BD4-F6F661C73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1200" y="4284000"/>
            <a:ext cx="14672778" cy="2969787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2000" b="1" i="0">
                <a:solidFill>
                  <a:schemeClr val="accent2">
                    <a:lumMod val="20000"/>
                    <a:lumOff val="80000"/>
                  </a:schemeClr>
                </a:solidFill>
                <a:latin typeface="YS Display Heavy" pitchFamily="2" charset="0"/>
              </a:defRPr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C0F16567-E786-074F-A497-DE45FA08D7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200" y="7794007"/>
            <a:ext cx="14672778" cy="1329595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на случай, если из заголовка не до конца понятно о чём пойдёт речь</a:t>
            </a:r>
          </a:p>
        </p:txBody>
      </p:sp>
    </p:spTree>
    <p:extLst>
      <p:ext uri="{BB962C8B-B14F-4D97-AF65-F5344CB8AC3E}">
        <p14:creationId xmlns:p14="http://schemas.microsoft.com/office/powerpoint/2010/main" val="1538316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20">
            <a:extLst>
              <a:ext uri="{FF2B5EF4-FFF2-40B4-BE49-F238E27FC236}">
                <a16:creationId xmlns:a16="http://schemas.microsoft.com/office/drawing/2014/main" id="{B81444FD-5D85-194D-8534-9E0394B6EB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200" y="11156400"/>
            <a:ext cx="7330568" cy="49032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A71B4FC-86DB-ED4B-8CA0-7907FC09E6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200" y="11895418"/>
            <a:ext cx="7330568" cy="381579"/>
          </a:xfrm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449EAC44-916A-124C-8BD4-F6F661C73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1200" y="4284000"/>
            <a:ext cx="14672778" cy="2969787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2000" b="1" i="0">
                <a:solidFill>
                  <a:schemeClr val="bg1"/>
                </a:solidFill>
                <a:latin typeface="YS Display Heavy" pitchFamily="2" charset="0"/>
              </a:defRPr>
            </a:lvl1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A0FCC4A-3AC5-A945-831C-5DA41CE07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200" y="7793404"/>
            <a:ext cx="14672778" cy="1329595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ru-RU" dirty="0"/>
              <a:t>Подзаголовок на случай, если из заголовка не до конца понятно о чём пойдёт речь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D01A8D-1EE6-8C43-8D9F-097BFA1DC2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01200" y="1103110"/>
            <a:ext cx="4889613" cy="95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6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скругленным углом 4">
            <a:extLst>
              <a:ext uri="{FF2B5EF4-FFF2-40B4-BE49-F238E27FC236}">
                <a16:creationId xmlns:a16="http://schemas.microsoft.com/office/drawing/2014/main" id="{C08A66D2-A195-FB4B-B451-F9ACC32CC3D1}"/>
              </a:ext>
            </a:extLst>
          </p:cNvPr>
          <p:cNvSpPr/>
          <p:nvPr userDrawn="1"/>
        </p:nvSpPr>
        <p:spPr>
          <a:xfrm flipH="1">
            <a:off x="1511469" y="822505"/>
            <a:ext cx="22870943" cy="12893495"/>
          </a:xfrm>
          <a:prstGeom prst="round1Rect">
            <a:avLst>
              <a:gd name="adj" fmla="val 919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dirty="0">
              <a:solidFill>
                <a:schemeClr val="bg1"/>
              </a:solidFill>
              <a:latin typeface="YS Display Regular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EB7C0-E11F-4E47-AE3F-6AD249A41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3969" y="1933806"/>
            <a:ext cx="17704693" cy="738664"/>
          </a:xfrm>
        </p:spPr>
        <p:txBody>
          <a:bodyPr wrap="square" tIns="0">
            <a:spAutoFit/>
          </a:bodyPr>
          <a:lstStyle>
            <a:lvl1pPr>
              <a:lnSpc>
                <a:spcPct val="100000"/>
              </a:lnSpc>
              <a:defRPr sz="4800" b="0" i="0">
                <a:solidFill>
                  <a:schemeClr val="accent2">
                    <a:lumMod val="20000"/>
                    <a:lumOff val="80000"/>
                  </a:schemeClr>
                </a:solidFill>
                <a:latin typeface="YS Display Regular" pitchFamily="2" charset="0"/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58F8E074-6BA3-4546-8E32-C952E778E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43970" y="4368106"/>
            <a:ext cx="1354672" cy="941796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7200" spc="25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51B8085E-55ED-1040-9103-DC1B3C1239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3970" y="5989756"/>
            <a:ext cx="1354672" cy="941796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7200" spc="25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2CA8D81F-0E09-0E49-86EC-D5406181BF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3970" y="7611406"/>
            <a:ext cx="1354672" cy="941796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7200" spc="25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9604F77B-0398-0D42-A833-7A3C7E0DCB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3970" y="9233056"/>
            <a:ext cx="1354672" cy="941796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7200" spc="25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008C4CD3-CA89-694D-A5D5-B0900D9A2C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708" y="4363361"/>
            <a:ext cx="15869531" cy="941796"/>
          </a:xfrm>
        </p:spPr>
        <p:txBody>
          <a:bodyPr wrap="square" anchor="t" anchorCtr="0">
            <a:spAutoFit/>
          </a:bodyPr>
          <a:lstStyle>
            <a:lvl1pPr>
              <a:lnSpc>
                <a:spcPct val="85000"/>
              </a:lnSpc>
              <a:defRPr sz="7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DF3ACCE0-9BCE-2A44-BB1F-FF21D0C2BF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07708" y="5985011"/>
            <a:ext cx="15869531" cy="941796"/>
          </a:xfrm>
        </p:spPr>
        <p:txBody>
          <a:bodyPr wrap="square" anchor="t" anchorCtr="0">
            <a:spAutoFit/>
          </a:bodyPr>
          <a:lstStyle>
            <a:lvl1pPr>
              <a:lnSpc>
                <a:spcPct val="85000"/>
              </a:lnSpc>
              <a:defRPr sz="7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432F8EF6-FF3C-1141-B61F-EF9258423B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7708" y="7606661"/>
            <a:ext cx="15869531" cy="941796"/>
          </a:xfrm>
        </p:spPr>
        <p:txBody>
          <a:bodyPr wrap="square" anchor="t" anchorCtr="0">
            <a:spAutoFit/>
          </a:bodyPr>
          <a:lstStyle>
            <a:lvl1pPr>
              <a:lnSpc>
                <a:spcPct val="85000"/>
              </a:lnSpc>
              <a:defRPr sz="7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89E82B9D-C50A-8842-99BD-2AD11C7998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7708" y="9228311"/>
            <a:ext cx="15869531" cy="941796"/>
          </a:xfrm>
        </p:spPr>
        <p:txBody>
          <a:bodyPr wrap="square" anchor="t" anchorCtr="0">
            <a:spAutoFit/>
          </a:bodyPr>
          <a:lstStyle>
            <a:lvl1pPr>
              <a:lnSpc>
                <a:spcPct val="85000"/>
              </a:lnSpc>
              <a:defRPr sz="7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207AB2E3-DBF0-7345-AF50-C5B06AC2A0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3970" y="10854708"/>
            <a:ext cx="1354672" cy="941796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7200" spc="25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FE8D306D-406B-604B-AB76-4D93FBA46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7708" y="10849963"/>
            <a:ext cx="15869531" cy="941796"/>
          </a:xfrm>
        </p:spPr>
        <p:txBody>
          <a:bodyPr wrap="square" anchor="t" anchorCtr="0">
            <a:spAutoFit/>
          </a:bodyPr>
          <a:lstStyle>
            <a:lvl1pPr>
              <a:lnSpc>
                <a:spcPct val="85000"/>
              </a:lnSpc>
              <a:defRPr sz="7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40904844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скругленным углом 4">
            <a:extLst>
              <a:ext uri="{FF2B5EF4-FFF2-40B4-BE49-F238E27FC236}">
                <a16:creationId xmlns:a16="http://schemas.microsoft.com/office/drawing/2014/main" id="{C08A66D2-A195-FB4B-B451-F9ACC32CC3D1}"/>
              </a:ext>
            </a:extLst>
          </p:cNvPr>
          <p:cNvSpPr/>
          <p:nvPr userDrawn="1"/>
        </p:nvSpPr>
        <p:spPr>
          <a:xfrm flipH="1">
            <a:off x="1511469" y="822505"/>
            <a:ext cx="22870943" cy="12893495"/>
          </a:xfrm>
          <a:prstGeom prst="round1Rect">
            <a:avLst>
              <a:gd name="adj" fmla="val 919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dirty="0">
              <a:solidFill>
                <a:schemeClr val="bg1"/>
              </a:solidFill>
              <a:latin typeface="YS Display Regular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EB7C0-E11F-4E47-AE3F-6AD249A41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4400" y="2538000"/>
            <a:ext cx="17704693" cy="1216167"/>
          </a:xfrm>
        </p:spPr>
        <p:txBody>
          <a:bodyPr wrap="square" tIns="0">
            <a:spAutoFit/>
          </a:bodyPr>
          <a:lstStyle>
            <a:lvl1pPr>
              <a:lnSpc>
                <a:spcPct val="82000"/>
              </a:lnSpc>
              <a:defRPr sz="96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58F8E074-6BA3-4546-8E32-C952E778E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43970" y="4482408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51B8085E-55ED-1040-9103-DC1B3C1239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3970" y="5777213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2CA8D81F-0E09-0E49-86EC-D5406181BF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3970" y="7072018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9604F77B-0398-0D42-A833-7A3C7E0DCB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3970" y="8366823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008C4CD3-CA89-694D-A5D5-B0900D9A2C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9085" y="4482408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DF3ACCE0-9BCE-2A44-BB1F-FF21D0C2BF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79085" y="5777213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432F8EF6-FF3C-1141-B61F-EF9258423B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79085" y="7072018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89E82B9D-C50A-8842-99BD-2AD11C7998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9085" y="8366823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207AB2E3-DBF0-7345-AF50-C5B06AC2A0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3970" y="9661628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FE8D306D-406B-604B-AB76-4D93FBA46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79085" y="9661628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14" name="Текст 25">
            <a:extLst>
              <a:ext uri="{FF2B5EF4-FFF2-40B4-BE49-F238E27FC236}">
                <a16:creationId xmlns:a16="http://schemas.microsoft.com/office/drawing/2014/main" id="{AAEB4DDB-D73E-2D46-BE5A-F5FB60134E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43970" y="10956431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15" name="Текст 34">
            <a:extLst>
              <a:ext uri="{FF2B5EF4-FFF2-40B4-BE49-F238E27FC236}">
                <a16:creationId xmlns:a16="http://schemas.microsoft.com/office/drawing/2014/main" id="{45AD87ED-F3CC-E74B-B3FC-89DBBFDF8E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79085" y="10956431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4436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длинный заг 03 + фото">
    <p:bg>
      <p:bgPr>
        <a:gradFill>
          <a:gsLst>
            <a:gs pos="0">
              <a:schemeClr val="bg2"/>
            </a:gs>
            <a:gs pos="100000">
              <a:srgbClr val="FFDB4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4194000"/>
            <a:ext cx="13900475" cy="7322400"/>
          </a:xfrm>
        </p:spPr>
        <p:txBody>
          <a:bodyPr vert="horz" lIns="0" tIns="251999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0" b="0" dirty="0">
                <a:solidFill>
                  <a:schemeClr val="tx1"/>
                </a:solidFill>
              </a:defRPr>
            </a:lvl1pPr>
          </a:lstStyle>
          <a:p>
            <a:pPr marR="0" lvl="0" indent="0" fontAlgn="auto">
              <a:lnSpc>
                <a:spcPts val="12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Длинный заголовок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жёлтом фоне</a:t>
            </a:r>
            <a:endParaRPr lang="en-US" dirty="0"/>
          </a:p>
        </p:txBody>
      </p:sp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tx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413" y="1963559"/>
            <a:ext cx="2306636" cy="887168"/>
          </a:xfrm>
          <a:prstGeom prst="rect">
            <a:avLst/>
          </a:prstGeom>
        </p:spPr>
      </p:pic>
      <p:sp>
        <p:nvSpPr>
          <p:cNvPr id="6" name="Рисунок 9">
            <a:extLst>
              <a:ext uri="{FF2B5EF4-FFF2-40B4-BE49-F238E27FC236}">
                <a16:creationId xmlns:a16="http://schemas.microsoft.com/office/drawing/2014/main" id="{8F4FC35F-2389-364C-8B6A-4074D51EED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221075" y="0"/>
            <a:ext cx="8161338" cy="13716000"/>
          </a:xfrm>
          <a:effectLst>
            <a:outerShdw blurRad="1270000" dist="381000" dir="10800000" algn="r" rotWithShape="0">
              <a:prstClr val="black">
                <a:alpha val="20000"/>
              </a:prstClr>
            </a:outerShdw>
          </a:effectLst>
        </p:spPr>
        <p:txBody>
          <a:bodyPr tIns="594000" anchor="ctr">
            <a:no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tx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Вертикальная картинка </a:t>
            </a:r>
          </a:p>
          <a:p>
            <a:r>
              <a:rPr lang="ru-RU" dirty="0"/>
              <a:t>(при вставке добавится</a:t>
            </a:r>
          </a:p>
          <a:p>
            <a:r>
              <a:rPr lang="ru-RU" dirty="0"/>
              <a:t>падающая тень)</a:t>
            </a:r>
          </a:p>
        </p:txBody>
      </p:sp>
    </p:spTree>
    <p:extLst>
      <p:ext uri="{BB962C8B-B14F-4D97-AF65-F5344CB8AC3E}">
        <p14:creationId xmlns:p14="http://schemas.microsoft.com/office/powerpoint/2010/main" val="37652529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скругленным углом 4">
            <a:extLst>
              <a:ext uri="{FF2B5EF4-FFF2-40B4-BE49-F238E27FC236}">
                <a16:creationId xmlns:a16="http://schemas.microsoft.com/office/drawing/2014/main" id="{C08A66D2-A195-FB4B-B451-F9ACC32CC3D1}"/>
              </a:ext>
            </a:extLst>
          </p:cNvPr>
          <p:cNvSpPr/>
          <p:nvPr userDrawn="1"/>
        </p:nvSpPr>
        <p:spPr>
          <a:xfrm>
            <a:off x="0" y="822504"/>
            <a:ext cx="22883813" cy="12893496"/>
          </a:xfrm>
          <a:prstGeom prst="round1Rect">
            <a:avLst>
              <a:gd name="adj" fmla="val 919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YS Display Regular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EB7C0-E11F-4E47-AE3F-6AD249A41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0179" y="2538883"/>
            <a:ext cx="19538484" cy="1314847"/>
          </a:xfrm>
        </p:spPr>
        <p:txBody>
          <a:bodyPr tIns="0">
            <a:noAutofit/>
          </a:bodyPr>
          <a:lstStyle>
            <a:lvl1pPr>
              <a:lnSpc>
                <a:spcPct val="82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C8A1F93B-2C72-5A49-A1B5-BFB58775FA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200" y="4482868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E36464E3-DEA4-3542-BFDC-7FE4370359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200" y="5777581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2" name="Текст 25">
            <a:extLst>
              <a:ext uri="{FF2B5EF4-FFF2-40B4-BE49-F238E27FC236}">
                <a16:creationId xmlns:a16="http://schemas.microsoft.com/office/drawing/2014/main" id="{E94B2D25-B51A-4C44-A271-E503F4FFD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1200" y="7072294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B47204C8-0800-1B40-81AB-B3C04E55A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1200" y="8367007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AC58845A-55F6-0149-B3AA-AF34D17D2A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2567" y="4482868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B11C286B-01FA-4148-B399-FAE031B9EA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2567" y="5777581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BBAAE36-509B-0B47-A52E-0FFF3CBDBB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52567" y="7072294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2738A1DA-BC2F-754E-9A8C-88402DD43C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52567" y="8367007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48" name="Текст 25">
            <a:extLst>
              <a:ext uri="{FF2B5EF4-FFF2-40B4-BE49-F238E27FC236}">
                <a16:creationId xmlns:a16="http://schemas.microsoft.com/office/drawing/2014/main" id="{FD35FBD2-96F9-6342-909D-1E699083A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1200" y="9661720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AF185491-9E5D-D243-B83F-582C7F14DB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52567" y="9661720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  <p:sp>
        <p:nvSpPr>
          <p:cNvPr id="50" name="Текст 25">
            <a:extLst>
              <a:ext uri="{FF2B5EF4-FFF2-40B4-BE49-F238E27FC236}">
                <a16:creationId xmlns:a16="http://schemas.microsoft.com/office/drawing/2014/main" id="{9D9AEDC5-6676-FD4C-B698-A45A72F89ED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1200" y="10956431"/>
            <a:ext cx="1354672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800" spc="2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1" name="Текст 34">
            <a:extLst>
              <a:ext uri="{FF2B5EF4-FFF2-40B4-BE49-F238E27FC236}">
                <a16:creationId xmlns:a16="http://schemas.microsoft.com/office/drawing/2014/main" id="{81AE552B-10A4-4547-89F2-A9645338B4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52567" y="10956431"/>
            <a:ext cx="16159358" cy="738664"/>
          </a:xfrm>
        </p:spPr>
        <p:txBody>
          <a:bodyPr wrap="square" anchor="t" anchorCtr="0">
            <a:spAutoFit/>
          </a:bodyPr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Очень длинное и важное 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092658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слайд_1">
    <p:bg>
      <p:bgPr>
        <a:solidFill>
          <a:srgbClr val="142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57FEE5C-41CA-A64A-825C-1452EFC6716B}"/>
              </a:ext>
            </a:extLst>
          </p:cNvPr>
          <p:cNvSpPr/>
          <p:nvPr userDrawn="1"/>
        </p:nvSpPr>
        <p:spPr>
          <a:xfrm rot="16200000">
            <a:off x="12559554" y="-3911706"/>
            <a:ext cx="7897813" cy="15747907"/>
          </a:xfrm>
          <a:prstGeom prst="rect">
            <a:avLst/>
          </a:prstGeom>
          <a:gradFill>
            <a:gsLst>
              <a:gs pos="46000">
                <a:srgbClr val="22456E">
                  <a:alpha val="0"/>
                </a:srgbClr>
              </a:gs>
              <a:gs pos="100000">
                <a:srgbClr val="22456E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2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FA6CEA16-F870-BF48-AC79-420E94BB7755}"/>
              </a:ext>
            </a:extLst>
          </p:cNvPr>
          <p:cNvSpPr/>
          <p:nvPr userDrawn="1"/>
        </p:nvSpPr>
        <p:spPr>
          <a:xfrm>
            <a:off x="0" y="3436938"/>
            <a:ext cx="24392732" cy="10279062"/>
          </a:xfrm>
          <a:prstGeom prst="round2SameRect">
            <a:avLst>
              <a:gd name="adj1" fmla="val 1042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105000"/>
              </a:lnSpc>
            </a:pPr>
            <a:endParaRPr lang="ru-RU" sz="3200" dirty="0">
              <a:solidFill>
                <a:schemeClr val="tx2"/>
              </a:solidFill>
              <a:sym typeface="Arial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477D686-1D1B-A947-8BE3-BF4135F009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199" y="1060207"/>
            <a:ext cx="9177914" cy="1828800"/>
          </a:xfrm>
        </p:spPr>
        <p:txBody>
          <a:bodyPr>
            <a:noAutofit/>
          </a:bodyPr>
          <a:lstStyle>
            <a:lvl1pPr>
              <a:defRPr sz="12000" b="0" i="0">
                <a:solidFill>
                  <a:schemeClr val="accent1">
                    <a:lumMod val="20000"/>
                    <a:lumOff val="80000"/>
                  </a:schemeClr>
                </a:solidFill>
                <a:latin typeface="YS Display Medium" pitchFamily="2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08ACCD83-3BD6-7D4D-BCE7-5CC6D64FA7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199" y="4945504"/>
            <a:ext cx="16523275" cy="2969787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1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 в две строки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C226BC2-7EE4-1D47-BF8D-EE8F0F1039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200" y="8769570"/>
            <a:ext cx="16523275" cy="1329595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ru-RU" dirty="0"/>
              <a:t>Подзаголовок на случай, если из заголовка не до конца понятно о чём пойдёт речь</a:t>
            </a:r>
          </a:p>
        </p:txBody>
      </p:sp>
    </p:spTree>
    <p:extLst>
      <p:ext uri="{BB962C8B-B14F-4D97-AF65-F5344CB8AC3E}">
        <p14:creationId xmlns:p14="http://schemas.microsoft.com/office/powerpoint/2010/main" val="39349403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слайд 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7689E39-281B-8041-B9E3-930B00C7F06F}"/>
              </a:ext>
            </a:extLst>
          </p:cNvPr>
          <p:cNvSpPr/>
          <p:nvPr userDrawn="1"/>
        </p:nvSpPr>
        <p:spPr>
          <a:xfrm>
            <a:off x="17125253" y="1"/>
            <a:ext cx="5780712" cy="13716000"/>
          </a:xfrm>
          <a:prstGeom prst="roundRect">
            <a:avLst>
              <a:gd name="adj" fmla="val 2019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16" name="Прямоугольник с двумя скругленными соседними углами 15">
            <a:extLst>
              <a:ext uri="{FF2B5EF4-FFF2-40B4-BE49-F238E27FC236}">
                <a16:creationId xmlns:a16="http://schemas.microsoft.com/office/drawing/2014/main" id="{CD79B3EB-1BF3-584A-86D6-1B95185D8CD7}"/>
              </a:ext>
            </a:extLst>
          </p:cNvPr>
          <p:cNvSpPr/>
          <p:nvPr userDrawn="1"/>
        </p:nvSpPr>
        <p:spPr>
          <a:xfrm rot="5400000">
            <a:off x="3666333" y="-3666332"/>
            <a:ext cx="13715999" cy="21048664"/>
          </a:xfrm>
          <a:prstGeom prst="round2SameRect">
            <a:avLst>
              <a:gd name="adj1" fmla="val 8167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6EA20C52-27BF-C643-89D8-85924F1D0A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200" y="1583272"/>
            <a:ext cx="9133588" cy="1828800"/>
          </a:xfrm>
        </p:spPr>
        <p:txBody>
          <a:bodyPr>
            <a:noAutofit/>
          </a:bodyPr>
          <a:lstStyle>
            <a:lvl1pPr>
              <a:defRPr sz="12000" b="0" i="0">
                <a:solidFill>
                  <a:schemeClr val="accent1"/>
                </a:solidFill>
                <a:latin typeface="YS Display Medium" pitchFamily="2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38C6F06-F005-904A-9F2A-F50D77E89D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200" y="3960000"/>
            <a:ext cx="16523275" cy="2969787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 в две строки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3C92B1AD-97A1-C143-AE5D-7D7ADFD6B1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0774" y="10490623"/>
            <a:ext cx="14039263" cy="1050416"/>
          </a:xfrm>
        </p:spPr>
        <p:txBody>
          <a:bodyPr wrap="square">
            <a:spAutoFit/>
          </a:bodyPr>
          <a:lstStyle>
            <a:lvl1pPr>
              <a:lnSpc>
                <a:spcPct val="110000"/>
              </a:lnSpc>
              <a:defRPr sz="3200">
                <a:solidFill>
                  <a:srgbClr val="4D5566"/>
                </a:solidFill>
              </a:defRPr>
            </a:lvl1pPr>
            <a:lvl2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ru-RU" dirty="0"/>
              <a:t>Подзаголовок на случай, если из заголовка не до конца понятно о чём пойдёт речь</a:t>
            </a:r>
          </a:p>
        </p:txBody>
      </p:sp>
    </p:spTree>
    <p:extLst>
      <p:ext uri="{BB962C8B-B14F-4D97-AF65-F5344CB8AC3E}">
        <p14:creationId xmlns:p14="http://schemas.microsoft.com/office/powerpoint/2010/main" val="17809955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слайд 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E98CDD37-4840-324C-9A85-F75E3FBBEFC2}"/>
              </a:ext>
            </a:extLst>
          </p:cNvPr>
          <p:cNvSpPr/>
          <p:nvPr userDrawn="1"/>
        </p:nvSpPr>
        <p:spPr>
          <a:xfrm>
            <a:off x="17125253" y="1"/>
            <a:ext cx="5780712" cy="13716000"/>
          </a:xfrm>
          <a:prstGeom prst="roundRect">
            <a:avLst>
              <a:gd name="adj" fmla="val 201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13" name="Прямоугольник с двумя скругленными соседними углами 12">
            <a:extLst>
              <a:ext uri="{FF2B5EF4-FFF2-40B4-BE49-F238E27FC236}">
                <a16:creationId xmlns:a16="http://schemas.microsoft.com/office/drawing/2014/main" id="{B9F940AA-27EE-FB45-9168-0190E2D7C517}"/>
              </a:ext>
            </a:extLst>
          </p:cNvPr>
          <p:cNvSpPr/>
          <p:nvPr userDrawn="1"/>
        </p:nvSpPr>
        <p:spPr>
          <a:xfrm rot="5400000">
            <a:off x="3666333" y="-3666332"/>
            <a:ext cx="13715999" cy="21048664"/>
          </a:xfrm>
          <a:prstGeom prst="round2SameRect">
            <a:avLst>
              <a:gd name="adj1" fmla="val 81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6EA20C52-27BF-C643-89D8-85924F1D0A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200" y="1583272"/>
            <a:ext cx="9133588" cy="1828800"/>
          </a:xfrm>
        </p:spPr>
        <p:txBody>
          <a:bodyPr>
            <a:noAutofit/>
          </a:bodyPr>
          <a:lstStyle>
            <a:lvl1pPr>
              <a:defRPr sz="12000" b="0" i="0">
                <a:solidFill>
                  <a:schemeClr val="tx2"/>
                </a:solidFill>
                <a:latin typeface="YS Display Medium" pitchFamily="2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38C6F06-F005-904A-9F2A-F50D77E89D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200" y="3960000"/>
            <a:ext cx="16523275" cy="2969787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1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 в две строки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3030AD13-926F-794F-8E16-8F9F1AAF0C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1200" y="10490400"/>
            <a:ext cx="14038838" cy="1050416"/>
          </a:xfrm>
        </p:spPr>
        <p:txBody>
          <a:bodyPr wrap="square">
            <a:spAutoFit/>
          </a:bodyPr>
          <a:lstStyle>
            <a:lvl1pPr>
              <a:lnSpc>
                <a:spcPct val="110000"/>
              </a:lnSpc>
              <a:defRPr sz="3200">
                <a:solidFill>
                  <a:schemeClr val="tx2"/>
                </a:solidFill>
              </a:defRPr>
            </a:lvl1pPr>
            <a:lvl2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ru-RU" dirty="0"/>
              <a:t>Подзаголовок на случай, если из заголовка не до конца понятно о чём пойдёт речь</a:t>
            </a:r>
          </a:p>
        </p:txBody>
      </p:sp>
    </p:spTree>
    <p:extLst>
      <p:ext uri="{BB962C8B-B14F-4D97-AF65-F5344CB8AC3E}">
        <p14:creationId xmlns:p14="http://schemas.microsoft.com/office/powerpoint/2010/main" val="22290320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слайд с фотогрфией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4851F9-1833-B44A-AA35-DF33594BF7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4" cy="13716000"/>
          </a:xfrm>
          <a:pattFill prst="pct10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txBody>
          <a:bodyPr vert="horz" wrap="square" lIns="0" tIns="0" rIns="0" bIns="0" rtlCol="0" anchor="ctr" anchorCtr="1">
            <a:noAutofit/>
          </a:bodyPr>
          <a:lstStyle>
            <a:lvl1pPr>
              <a:defRPr lang="ru-RU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ru-RU" dirty="0"/>
              <a:t>Вставить 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6EA20C52-27BF-C643-89D8-85924F1D0A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200" y="1061564"/>
            <a:ext cx="9133588" cy="1828800"/>
          </a:xfrm>
        </p:spPr>
        <p:txBody>
          <a:bodyPr>
            <a:noAutofit/>
          </a:bodyPr>
          <a:lstStyle>
            <a:lvl1pPr>
              <a:defRPr sz="12000" b="0" i="0">
                <a:solidFill>
                  <a:schemeClr val="tx2"/>
                </a:solidFill>
                <a:latin typeface="YS Display Medium" pitchFamily="2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38C6F06-F005-904A-9F2A-F50D77E89D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200" y="4930788"/>
            <a:ext cx="16523275" cy="2969787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1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 в две строки</a:t>
            </a:r>
          </a:p>
        </p:txBody>
      </p:sp>
      <p:sp>
        <p:nvSpPr>
          <p:cNvPr id="17" name="Прямоугольник с одним скругленным углом 49">
            <a:extLst>
              <a:ext uri="{FF2B5EF4-FFF2-40B4-BE49-F238E27FC236}">
                <a16:creationId xmlns:a16="http://schemas.microsoft.com/office/drawing/2014/main" id="{0D1DA25C-4024-9443-9F8A-77A766CD1A2F}"/>
              </a:ext>
            </a:extLst>
          </p:cNvPr>
          <p:cNvSpPr/>
          <p:nvPr userDrawn="1"/>
        </p:nvSpPr>
        <p:spPr>
          <a:xfrm rot="5400000" flipH="1">
            <a:off x="6283834" y="-2875033"/>
            <a:ext cx="10288010" cy="22911951"/>
          </a:xfrm>
          <a:custGeom>
            <a:avLst/>
            <a:gdLst>
              <a:gd name="connsiteX0" fmla="*/ 0 w 10440987"/>
              <a:gd name="connsiteY0" fmla="*/ 0 h 23222317"/>
              <a:gd name="connsiteX1" fmla="*/ 8700788 w 10440987"/>
              <a:gd name="connsiteY1" fmla="*/ 0 h 23222317"/>
              <a:gd name="connsiteX2" fmla="*/ 10440987 w 10440987"/>
              <a:gd name="connsiteY2" fmla="*/ 1740199 h 23222317"/>
              <a:gd name="connsiteX3" fmla="*/ 10440987 w 10440987"/>
              <a:gd name="connsiteY3" fmla="*/ 23222317 h 23222317"/>
              <a:gd name="connsiteX4" fmla="*/ 0 w 10440987"/>
              <a:gd name="connsiteY4" fmla="*/ 23222317 h 23222317"/>
              <a:gd name="connsiteX5" fmla="*/ 0 w 10440987"/>
              <a:gd name="connsiteY5" fmla="*/ 0 h 23222317"/>
              <a:gd name="connsiteX0" fmla="*/ 0 w 10440987"/>
              <a:gd name="connsiteY0" fmla="*/ 23222317 h 23313757"/>
              <a:gd name="connsiteX1" fmla="*/ 0 w 10440987"/>
              <a:gd name="connsiteY1" fmla="*/ 0 h 23313757"/>
              <a:gd name="connsiteX2" fmla="*/ 8700788 w 10440987"/>
              <a:gd name="connsiteY2" fmla="*/ 0 h 23313757"/>
              <a:gd name="connsiteX3" fmla="*/ 10440987 w 10440987"/>
              <a:gd name="connsiteY3" fmla="*/ 1740199 h 23313757"/>
              <a:gd name="connsiteX4" fmla="*/ 10440987 w 10440987"/>
              <a:gd name="connsiteY4" fmla="*/ 23222317 h 23313757"/>
              <a:gd name="connsiteX5" fmla="*/ 91440 w 10440987"/>
              <a:gd name="connsiteY5" fmla="*/ 23313757 h 23313757"/>
              <a:gd name="connsiteX0" fmla="*/ 0 w 10440987"/>
              <a:gd name="connsiteY0" fmla="*/ 23222317 h 23222317"/>
              <a:gd name="connsiteX1" fmla="*/ 0 w 10440987"/>
              <a:gd name="connsiteY1" fmla="*/ 0 h 23222317"/>
              <a:gd name="connsiteX2" fmla="*/ 8700788 w 10440987"/>
              <a:gd name="connsiteY2" fmla="*/ 0 h 23222317"/>
              <a:gd name="connsiteX3" fmla="*/ 10440987 w 10440987"/>
              <a:gd name="connsiteY3" fmla="*/ 1740199 h 23222317"/>
              <a:gd name="connsiteX4" fmla="*/ 10440987 w 10440987"/>
              <a:gd name="connsiteY4" fmla="*/ 23222317 h 23222317"/>
              <a:gd name="connsiteX0" fmla="*/ 0 w 10440987"/>
              <a:gd name="connsiteY0" fmla="*/ 0 h 23222317"/>
              <a:gd name="connsiteX1" fmla="*/ 8700788 w 10440987"/>
              <a:gd name="connsiteY1" fmla="*/ 0 h 23222317"/>
              <a:gd name="connsiteX2" fmla="*/ 10440987 w 10440987"/>
              <a:gd name="connsiteY2" fmla="*/ 1740199 h 23222317"/>
              <a:gd name="connsiteX3" fmla="*/ 10440987 w 10440987"/>
              <a:gd name="connsiteY3" fmla="*/ 23222317 h 23222317"/>
              <a:gd name="connsiteX0" fmla="*/ 0 w 10316201"/>
              <a:gd name="connsiteY0" fmla="*/ 0 h 23222317"/>
              <a:gd name="connsiteX1" fmla="*/ 8576002 w 10316201"/>
              <a:gd name="connsiteY1" fmla="*/ 0 h 23222317"/>
              <a:gd name="connsiteX2" fmla="*/ 10316201 w 10316201"/>
              <a:gd name="connsiteY2" fmla="*/ 1740199 h 23222317"/>
              <a:gd name="connsiteX3" fmla="*/ 10316201 w 10316201"/>
              <a:gd name="connsiteY3" fmla="*/ 23222317 h 23222317"/>
              <a:gd name="connsiteX0" fmla="*/ 0 w 10316201"/>
              <a:gd name="connsiteY0" fmla="*/ 0 h 23251113"/>
              <a:gd name="connsiteX1" fmla="*/ 8576002 w 10316201"/>
              <a:gd name="connsiteY1" fmla="*/ 0 h 23251113"/>
              <a:gd name="connsiteX2" fmla="*/ 10316201 w 10316201"/>
              <a:gd name="connsiteY2" fmla="*/ 1740199 h 23251113"/>
              <a:gd name="connsiteX3" fmla="*/ 10316201 w 10316201"/>
              <a:gd name="connsiteY3" fmla="*/ 23251113 h 2325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6201" h="23251113">
                <a:moveTo>
                  <a:pt x="0" y="0"/>
                </a:moveTo>
                <a:lnTo>
                  <a:pt x="8576002" y="0"/>
                </a:lnTo>
                <a:cubicBezTo>
                  <a:pt x="9537087" y="0"/>
                  <a:pt x="10316201" y="779114"/>
                  <a:pt x="10316201" y="1740199"/>
                </a:cubicBezTo>
                <a:lnTo>
                  <a:pt x="10316201" y="23251113"/>
                </a:lnTo>
              </a:path>
            </a:pathLst>
          </a:custGeom>
          <a:noFill/>
          <a:ln w="2349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7" name="Текст 14">
            <a:extLst>
              <a:ext uri="{FF2B5EF4-FFF2-40B4-BE49-F238E27FC236}">
                <a16:creationId xmlns:a16="http://schemas.microsoft.com/office/drawing/2014/main" id="{ED0ADF67-8584-D040-A184-606B13007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200" y="8762142"/>
            <a:ext cx="16523275" cy="1329595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ru-RU" dirty="0"/>
              <a:t>Подзаголовок на случай, если из заголовка не до конца понятно о чём пойдёт речь</a:t>
            </a:r>
          </a:p>
        </p:txBody>
      </p:sp>
    </p:spTree>
    <p:extLst>
      <p:ext uri="{BB962C8B-B14F-4D97-AF65-F5344CB8AC3E}">
        <p14:creationId xmlns:p14="http://schemas.microsoft.com/office/powerpoint/2010/main" val="7657856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96 пт + подзаголов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74222068-A45B-8643-9534-97FCA281CA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199" y="2319136"/>
            <a:ext cx="21384000" cy="664797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defRPr sz="4800">
                <a:latin typeface="+mn-lt"/>
              </a:defRPr>
            </a:lvl2pPr>
            <a:lvl3pPr>
              <a:lnSpc>
                <a:spcPct val="100000"/>
              </a:lnSpc>
              <a:defRPr sz="4800">
                <a:latin typeface="+mn-lt"/>
              </a:defRPr>
            </a:lvl3pPr>
            <a:lvl4pPr>
              <a:lnSpc>
                <a:spcPct val="100000"/>
              </a:lnSpc>
              <a:defRPr sz="4800">
                <a:latin typeface="+mn-lt"/>
              </a:defRPr>
            </a:lvl4pPr>
            <a:lvl5pPr>
              <a:lnSpc>
                <a:spcPct val="100000"/>
              </a:lnSpc>
              <a:defRPr sz="4800">
                <a:latin typeface="+mn-lt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FF47A3-A5B5-BE43-97C2-DC3EB589C4C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1828595"/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A880149-14C6-5E4D-B1AB-6323F62530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828595"/>
            <a:fld id="{3C539457-C632-DF4C-826E-F28692507A89}" type="slidenum">
              <a:rPr lang="ru-RU" smtClean="0"/>
              <a:pPr defTabSz="1828595"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8EF41-4F4F-3248-8BDC-8F0502206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1200" y="824400"/>
            <a:ext cx="21384000" cy="12161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2000"/>
              </a:lnSpc>
              <a:defRPr lang="ru-RU" sz="9600" dirty="0"/>
            </a:lvl1pPr>
          </a:lstStyle>
          <a:p>
            <a:pPr lvl="0">
              <a:lnSpc>
                <a:spcPct val="82000"/>
              </a:lnSpc>
            </a:pPr>
            <a:r>
              <a:rPr lang="ru-RU" dirty="0"/>
              <a:t>Заголовок 96 </a:t>
            </a:r>
            <a:r>
              <a:rPr lang="ru-RU" dirty="0" err="1"/>
              <a:t>пт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2698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96 пт + подзаголовок + 2 блока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74222068-A45B-8643-9534-97FCA281CA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199" y="2318400"/>
            <a:ext cx="21384000" cy="664797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defRPr sz="4800">
                <a:latin typeface="+mn-lt"/>
              </a:defRPr>
            </a:lvl2pPr>
            <a:lvl3pPr>
              <a:lnSpc>
                <a:spcPct val="100000"/>
              </a:lnSpc>
              <a:defRPr sz="4800">
                <a:latin typeface="+mn-lt"/>
              </a:defRPr>
            </a:lvl3pPr>
            <a:lvl4pPr>
              <a:lnSpc>
                <a:spcPct val="100000"/>
              </a:lnSpc>
              <a:defRPr sz="4800">
                <a:latin typeface="+mn-lt"/>
              </a:defRPr>
            </a:lvl4pPr>
            <a:lvl5pPr>
              <a:lnSpc>
                <a:spcPct val="100000"/>
              </a:lnSpc>
              <a:defRPr sz="4800">
                <a:latin typeface="+mn-lt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A880149-14C6-5E4D-B1AB-6323F62530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828595"/>
            <a:fld id="{3C539457-C632-DF4C-826E-F28692507A89}" type="slidenum">
              <a:rPr lang="ru-RU" smtClean="0"/>
              <a:pPr defTabSz="1828595"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8EF41-4F4F-3248-8BDC-8F0502206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1200" y="824400"/>
            <a:ext cx="21384000" cy="12161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2000"/>
              </a:lnSpc>
              <a:defRPr lang="ru-RU" sz="9600" dirty="0"/>
            </a:lvl1pPr>
          </a:lstStyle>
          <a:p>
            <a:pPr lvl="0">
              <a:lnSpc>
                <a:spcPct val="82000"/>
              </a:lnSpc>
            </a:pPr>
            <a:r>
              <a:rPr lang="ru-RU" dirty="0"/>
              <a:t>Заголовок 96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E371E973-4B1C-3E47-ABDD-CF542003F75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01198" y="4345200"/>
            <a:ext cx="10368000" cy="75166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A0D0495F-D7AB-B14D-B723-EDB79853F10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2520597" y="4345200"/>
            <a:ext cx="10368000" cy="7516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593FC4-4297-ED42-9EBE-9939336C70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defTabSz="182859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048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96 пт + 1/2 текста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F2039CC-3B6E-1A46-91AE-7064A371D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1200" y="824400"/>
            <a:ext cx="11592000" cy="242752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2000"/>
              </a:lnSpc>
              <a:defRPr lang="ru-RU" sz="9600" dirty="0"/>
            </a:lvl1pPr>
          </a:lstStyle>
          <a:p>
            <a:pPr lvl="0">
              <a:lnSpc>
                <a:spcPct val="82000"/>
              </a:lnSpc>
            </a:pPr>
            <a:r>
              <a:rPr lang="ru-RU" dirty="0"/>
              <a:t>Заголовок 96</a:t>
            </a:r>
            <a:r>
              <a:rPr lang="en-US" dirty="0"/>
              <a:t> </a:t>
            </a:r>
            <a:r>
              <a:rPr lang="ru-RU" dirty="0" err="1"/>
              <a:t>пт</a:t>
            </a:r>
            <a:r>
              <a:rPr lang="en-US" dirty="0"/>
              <a:t> 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DF07FBE-47F5-A54A-940B-CAAD63DE60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828595"/>
            <a:fld id="{3C539457-C632-DF4C-826E-F28692507A89}" type="slidenum">
              <a:rPr lang="ru-RU" smtClean="0"/>
              <a:pPr defTabSz="1828595"/>
              <a:t>‹#›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E1226B35-2A95-0F4F-82F6-ED97A39B28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01200" y="4345200"/>
            <a:ext cx="11592000" cy="75166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8EB3AD1E-677F-C24C-BEBF-EEAD17107E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4365288" y="1111251"/>
            <a:ext cx="10020054" cy="12604749"/>
          </a:xfrm>
          <a:custGeom>
            <a:avLst/>
            <a:gdLst>
              <a:gd name="connsiteX0" fmla="*/ 1099276 w 10031412"/>
              <a:gd name="connsiteY0" fmla="*/ 0 h 12619037"/>
              <a:gd name="connsiteX1" fmla="*/ 10031412 w 10031412"/>
              <a:gd name="connsiteY1" fmla="*/ 0 h 12619037"/>
              <a:gd name="connsiteX2" fmla="*/ 10031412 w 10031412"/>
              <a:gd name="connsiteY2" fmla="*/ 12619037 h 12619037"/>
              <a:gd name="connsiteX3" fmla="*/ 0 w 10031412"/>
              <a:gd name="connsiteY3" fmla="*/ 12619037 h 12619037"/>
              <a:gd name="connsiteX4" fmla="*/ 0 w 10031412"/>
              <a:gd name="connsiteY4" fmla="*/ 1083833 h 12619037"/>
              <a:gd name="connsiteX5" fmla="*/ 5674 w 10031412"/>
              <a:gd name="connsiteY5" fmla="*/ 973052 h 12619037"/>
              <a:gd name="connsiteX6" fmla="*/ 1099276 w 10031412"/>
              <a:gd name="connsiteY6" fmla="*/ 0 h 1261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31412" h="12619037">
                <a:moveTo>
                  <a:pt x="1099276" y="0"/>
                </a:moveTo>
                <a:lnTo>
                  <a:pt x="10031412" y="0"/>
                </a:lnTo>
                <a:lnTo>
                  <a:pt x="10031412" y="12619037"/>
                </a:lnTo>
                <a:lnTo>
                  <a:pt x="0" y="12619037"/>
                </a:lnTo>
                <a:lnTo>
                  <a:pt x="0" y="1083833"/>
                </a:lnTo>
                <a:lnTo>
                  <a:pt x="5674" y="973052"/>
                </a:lnTo>
                <a:cubicBezTo>
                  <a:pt x="61968" y="426503"/>
                  <a:pt x="530107" y="0"/>
                  <a:pt x="1099276" y="0"/>
                </a:cubicBezTo>
                <a:close/>
              </a:path>
            </a:pathLst>
          </a:custGeom>
          <a:pattFill prst="pct30">
            <a:fgClr>
              <a:schemeClr val="accent2"/>
            </a:fgClr>
            <a:bgClr>
              <a:schemeClr val="tx2"/>
            </a:bgClr>
          </a:pattFill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>
              <a:spcAft>
                <a:spcPts val="0"/>
              </a:spcAft>
            </a:pPr>
            <a:r>
              <a:rPr lang="ru-RU" dirty="0"/>
              <a:t>Вставить 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902A95B-C413-1F4A-A3EB-0C73C6CCCE0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501200" y="12585985"/>
            <a:ext cx="11592000" cy="317972"/>
          </a:xfrm>
        </p:spPr>
        <p:txBody>
          <a:bodyPr/>
          <a:lstStyle/>
          <a:p>
            <a:pPr defTabSz="182859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2736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96 пт + 1/2 текста +  фото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F2039CC-3B6E-1A46-91AE-7064A371D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1199" y="824400"/>
            <a:ext cx="11592000" cy="2511457"/>
          </a:xfrm>
        </p:spPr>
        <p:txBody>
          <a:bodyPr tIns="0"/>
          <a:lstStyle>
            <a:lvl1pPr>
              <a:lnSpc>
                <a:spcPct val="82000"/>
              </a:lnSpc>
              <a:defRPr sz="9600"/>
            </a:lvl1pPr>
          </a:lstStyle>
          <a:p>
            <a:r>
              <a:rPr lang="ru-RU" dirty="0"/>
              <a:t>Заголовок 96</a:t>
            </a:r>
            <a:r>
              <a:rPr lang="en-US" dirty="0"/>
              <a:t> </a:t>
            </a:r>
            <a:r>
              <a:rPr lang="ru-RU" dirty="0" err="1"/>
              <a:t>пт</a:t>
            </a:r>
            <a:r>
              <a:rPr lang="en-US" dirty="0"/>
              <a:t> 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DF07FBE-47F5-A54A-940B-CAAD63DE60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828595"/>
            <a:fld id="{3C539457-C632-DF4C-826E-F28692507A89}" type="slidenum">
              <a:rPr lang="ru-RU" smtClean="0"/>
              <a:pPr defTabSz="1828595"/>
              <a:t>‹#›</a:t>
            </a:fld>
            <a:endParaRPr lang="ru-RU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4F32FC06-80F4-7148-9D79-5BDBD401D24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01199" y="4345200"/>
            <a:ext cx="11592000" cy="753482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E5168074-AA68-D044-991B-7EA0A1FF31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28450" y="0"/>
            <a:ext cx="11853963" cy="13716001"/>
          </a:xfrm>
          <a:custGeom>
            <a:avLst/>
            <a:gdLst>
              <a:gd name="connsiteX0" fmla="*/ 724436 w 11853963"/>
              <a:gd name="connsiteY0" fmla="*/ 0 h 13716000"/>
              <a:gd name="connsiteX1" fmla="*/ 11853963 w 11853963"/>
              <a:gd name="connsiteY1" fmla="*/ 0 h 13716000"/>
              <a:gd name="connsiteX2" fmla="*/ 11853963 w 11853963"/>
              <a:gd name="connsiteY2" fmla="*/ 13716000 h 13716000"/>
              <a:gd name="connsiteX3" fmla="*/ 0 w 11853963"/>
              <a:gd name="connsiteY3" fmla="*/ 13716000 h 13716000"/>
              <a:gd name="connsiteX4" fmla="*/ 0 w 11853963"/>
              <a:gd name="connsiteY4" fmla="*/ 13715997 h 13716000"/>
              <a:gd name="connsiteX5" fmla="*/ 724407 w 11853963"/>
              <a:gd name="connsiteY5" fmla="*/ 13715997 h 13716000"/>
              <a:gd name="connsiteX6" fmla="*/ 1835149 w 11853963"/>
              <a:gd name="connsiteY6" fmla="*/ 12605255 h 13716000"/>
              <a:gd name="connsiteX7" fmla="*/ 1835149 w 11853963"/>
              <a:gd name="connsiteY7" fmla="*/ 1110742 h 13716000"/>
              <a:gd name="connsiteX8" fmla="*/ 837974 w 11853963"/>
              <a:gd name="connsiteY8" fmla="*/ 573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53963" h="13716000">
                <a:moveTo>
                  <a:pt x="724436" y="0"/>
                </a:moveTo>
                <a:lnTo>
                  <a:pt x="11853963" y="0"/>
                </a:lnTo>
                <a:lnTo>
                  <a:pt x="11853963" y="13716000"/>
                </a:lnTo>
                <a:lnTo>
                  <a:pt x="0" y="13716000"/>
                </a:lnTo>
                <a:lnTo>
                  <a:pt x="0" y="13715997"/>
                </a:lnTo>
                <a:lnTo>
                  <a:pt x="724407" y="13715997"/>
                </a:lnTo>
                <a:cubicBezTo>
                  <a:pt x="1337853" y="13715997"/>
                  <a:pt x="1835149" y="13218701"/>
                  <a:pt x="1835149" y="12605255"/>
                </a:cubicBezTo>
                <a:lnTo>
                  <a:pt x="1835149" y="1110742"/>
                </a:lnTo>
                <a:cubicBezTo>
                  <a:pt x="1835149" y="535636"/>
                  <a:pt x="1398073" y="62615"/>
                  <a:pt x="837974" y="5733"/>
                </a:cubicBezTo>
                <a:close/>
              </a:path>
            </a:pathLst>
          </a:custGeom>
          <a:pattFill prst="pct30">
            <a:fgClr>
              <a:schemeClr val="accent2"/>
            </a:fgClr>
            <a:bgClr>
              <a:schemeClr val="tx2"/>
            </a:bgClr>
          </a:pattFill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>
              <a:spcAft>
                <a:spcPts val="0"/>
              </a:spcAft>
            </a:pPr>
            <a:r>
              <a:rPr lang="ru-RU" dirty="0"/>
              <a:t>Вставить 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4B690B1-DB25-3943-B559-13253B232F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501199" y="12585985"/>
            <a:ext cx="11592000" cy="317972"/>
          </a:xfrm>
        </p:spPr>
        <p:txBody>
          <a:bodyPr/>
          <a:lstStyle/>
          <a:p>
            <a:pPr defTabSz="182859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821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72 пт в 1 строку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6DCDD-EFF7-2C42-83AF-E22CEF041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1200" y="824400"/>
            <a:ext cx="21384000" cy="996324"/>
          </a:xfrm>
        </p:spPr>
        <p:txBody>
          <a:bodyPr vert="horz" wrap="square" lIns="0" tIns="39600" rIns="0" bIns="0" rtlCol="0" anchor="t" anchorCtr="0">
            <a:spAutoFit/>
          </a:bodyPr>
          <a:lstStyle>
            <a:lvl1pPr>
              <a:lnSpc>
                <a:spcPct val="85000"/>
              </a:lnSpc>
              <a:defRPr lang="ru-RU" sz="7200" dirty="0"/>
            </a:lvl1pPr>
          </a:lstStyle>
          <a:p>
            <a:pPr lvl="0"/>
            <a:r>
              <a:rPr lang="ru-RU" dirty="0"/>
              <a:t>Заголовок 72</a:t>
            </a:r>
            <a:r>
              <a:rPr lang="en-US" dirty="0"/>
              <a:t> </a:t>
            </a:r>
            <a:r>
              <a:rPr lang="ru-RU" dirty="0" err="1"/>
              <a:t>пт</a:t>
            </a:r>
            <a:r>
              <a:rPr lang="ru-RU" dirty="0"/>
              <a:t> в одну строку</a:t>
            </a:r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6800D9A6-05A6-F049-99BF-5B9A5D4D98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1199" y="1995682"/>
            <a:ext cx="18358425" cy="667747"/>
          </a:xfrm>
        </p:spPr>
        <p:txBody>
          <a:bodyPr wrap="square">
            <a:spAutoFit/>
          </a:bodyPr>
          <a:lstStyle>
            <a:lvl1pPr>
              <a:defRPr sz="420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ECA86C-AA74-754B-B067-3E3AF1AB40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defTabSz="1828595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23FD80-2F80-E144-8E2E-4C0E6282378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828595"/>
            <a:fld id="{3C539457-C632-DF4C-826E-F28692507A89}" type="slidenum">
              <a:rPr lang="ru-RU" smtClean="0"/>
              <a:pPr defTabSz="1828595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83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длинный заг 04">
    <p:bg>
      <p:bgPr>
        <a:gradFill>
          <a:gsLst>
            <a:gs pos="0">
              <a:srgbClr val="0C60CC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4194000"/>
            <a:ext cx="21232800" cy="7322400"/>
          </a:xfrm>
        </p:spPr>
        <p:txBody>
          <a:bodyPr vert="horz" lIns="0" tIns="251999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0" b="0" dirty="0">
                <a:solidFill>
                  <a:schemeClr val="bg1"/>
                </a:solidFill>
              </a:defRPr>
            </a:lvl1pPr>
          </a:lstStyle>
          <a:p>
            <a:pPr marR="0" lvl="0" indent="0" fontAlgn="auto">
              <a:lnSpc>
                <a:spcPts val="12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Длинный заголовок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синем фоне</a:t>
            </a:r>
            <a:endParaRPr lang="en-US" dirty="0"/>
          </a:p>
        </p:txBody>
      </p:sp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56088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716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72 пт в две строки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6DCDD-EFF7-2C42-83AF-E22CEF041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1200" y="824400"/>
            <a:ext cx="21384000" cy="1938120"/>
          </a:xfrm>
        </p:spPr>
        <p:txBody>
          <a:bodyPr vert="horz" wrap="square" lIns="0" tIns="39600" rIns="0" bIns="0" rtlCol="0" anchor="t" anchorCtr="0">
            <a:spAutoFit/>
          </a:bodyPr>
          <a:lstStyle>
            <a:lvl1pPr>
              <a:lnSpc>
                <a:spcPct val="85000"/>
              </a:lnSpc>
              <a:defRPr lang="ru-RU" sz="7200" dirty="0"/>
            </a:lvl1pPr>
          </a:lstStyle>
          <a:p>
            <a:pPr lvl="0"/>
            <a:r>
              <a:rPr lang="ru-RU" dirty="0"/>
              <a:t>Заголовок 72</a:t>
            </a:r>
            <a:r>
              <a:rPr lang="en-US" dirty="0"/>
              <a:t> </a:t>
            </a:r>
            <a:r>
              <a:rPr lang="ru-RU" dirty="0" err="1"/>
              <a:t>пт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D4863F-561C-D34C-B031-803413C825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828595"/>
            <a:fld id="{3C539457-C632-DF4C-826E-F28692507A89}" type="slidenum">
              <a:rPr lang="ru-RU" smtClean="0"/>
              <a:pPr defTabSz="1828595"/>
              <a:t>‹#›</a:t>
            </a:fld>
            <a:endParaRPr lang="ru-RU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34BF0513-71A5-9F45-AF23-CBAD36FE6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1200" y="2932742"/>
            <a:ext cx="18358425" cy="66774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5EF8EC-48FC-AF44-BAF2-5B1EA3C8C2E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defTabSz="182859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12984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72 пт в две строки + подзаголовок + 2 блока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6CC136-68D0-D845-9F78-09A8F69265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1828595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D4863F-561C-D34C-B031-803413C825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828595"/>
            <a:fld id="{3C539457-C632-DF4C-826E-F28692507A89}" type="slidenum">
              <a:rPr lang="ru-RU" smtClean="0"/>
              <a:pPr defTabSz="1828595"/>
              <a:t>‹#›</a:t>
            </a:fld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AF13AAE-2E97-8B47-89ED-51F8260C57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1200" y="2934000"/>
            <a:ext cx="18351069" cy="66774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DD46A83-15C7-884B-9E99-F6563FA0B8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1200" y="824400"/>
            <a:ext cx="21384000" cy="1956296"/>
          </a:xfrm>
        </p:spPr>
        <p:txBody>
          <a:bodyPr wrap="square">
            <a:spAutoFit/>
          </a:bodyPr>
          <a:lstStyle/>
          <a:p>
            <a:r>
              <a:rPr lang="ru-RU" dirty="0"/>
              <a:t>Заголовок</a:t>
            </a:r>
            <a:r>
              <a:rPr lang="en-US" dirty="0"/>
              <a:t> 72 </a:t>
            </a:r>
            <a:r>
              <a:rPr lang="ru-RU" dirty="0" err="1"/>
              <a:t>пт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2331BD2-8C4D-2E47-9F12-68B056B54E6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501200" y="4345200"/>
            <a:ext cx="10368000" cy="75166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41EF15A8-839C-6940-8C97-5FF93AED068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2515850" y="4345200"/>
            <a:ext cx="10368000" cy="7516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111810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72 пт + 1/2 текста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33E14F-C76D-9A4F-8B10-BDC70A9EA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1200" y="824400"/>
            <a:ext cx="11592000" cy="1956296"/>
          </a:xfrm>
        </p:spPr>
        <p:txBody>
          <a:bodyPr/>
          <a:lstStyle/>
          <a:p>
            <a:r>
              <a:rPr lang="ru-RU" dirty="0"/>
              <a:t>Заголовок 72 </a:t>
            </a:r>
            <a:r>
              <a:rPr lang="ru-RU" dirty="0" err="1"/>
              <a:t>пт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7DCAA53-77BF-CA40-9FA4-9CB9A06830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501200" y="4345200"/>
            <a:ext cx="11592000" cy="75166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BABF8983-0A45-F64F-BF92-E7B2A16748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1200" y="2934000"/>
            <a:ext cx="11592000" cy="66774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390018EC-823B-D946-807A-5F334B847A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4365288" y="1111251"/>
            <a:ext cx="10020054" cy="12604749"/>
          </a:xfrm>
          <a:custGeom>
            <a:avLst/>
            <a:gdLst>
              <a:gd name="connsiteX0" fmla="*/ 1099276 w 10031412"/>
              <a:gd name="connsiteY0" fmla="*/ 0 h 12619037"/>
              <a:gd name="connsiteX1" fmla="*/ 10031412 w 10031412"/>
              <a:gd name="connsiteY1" fmla="*/ 0 h 12619037"/>
              <a:gd name="connsiteX2" fmla="*/ 10031412 w 10031412"/>
              <a:gd name="connsiteY2" fmla="*/ 12619037 h 12619037"/>
              <a:gd name="connsiteX3" fmla="*/ 0 w 10031412"/>
              <a:gd name="connsiteY3" fmla="*/ 12619037 h 12619037"/>
              <a:gd name="connsiteX4" fmla="*/ 0 w 10031412"/>
              <a:gd name="connsiteY4" fmla="*/ 1083833 h 12619037"/>
              <a:gd name="connsiteX5" fmla="*/ 5674 w 10031412"/>
              <a:gd name="connsiteY5" fmla="*/ 973052 h 12619037"/>
              <a:gd name="connsiteX6" fmla="*/ 1099276 w 10031412"/>
              <a:gd name="connsiteY6" fmla="*/ 0 h 1261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31412" h="12619037">
                <a:moveTo>
                  <a:pt x="1099276" y="0"/>
                </a:moveTo>
                <a:lnTo>
                  <a:pt x="10031412" y="0"/>
                </a:lnTo>
                <a:lnTo>
                  <a:pt x="10031412" y="12619037"/>
                </a:lnTo>
                <a:lnTo>
                  <a:pt x="0" y="12619037"/>
                </a:lnTo>
                <a:lnTo>
                  <a:pt x="0" y="1083833"/>
                </a:lnTo>
                <a:lnTo>
                  <a:pt x="5674" y="973052"/>
                </a:lnTo>
                <a:cubicBezTo>
                  <a:pt x="61968" y="426503"/>
                  <a:pt x="530107" y="0"/>
                  <a:pt x="1099276" y="0"/>
                </a:cubicBezTo>
                <a:close/>
              </a:path>
            </a:pathLst>
          </a:custGeom>
          <a:pattFill prst="pct30">
            <a:fgClr>
              <a:schemeClr val="accent2"/>
            </a:fgClr>
            <a:bgClr>
              <a:schemeClr val="tx2"/>
            </a:bgClr>
          </a:pattFill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>
              <a:spcAft>
                <a:spcPts val="0"/>
              </a:spcAft>
            </a:pPr>
            <a:r>
              <a:rPr lang="ru-RU" dirty="0"/>
              <a:t>Вставить 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CD569D-AAD7-6C40-A789-7A999A57B3B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501200" y="12585985"/>
            <a:ext cx="11592000" cy="317972"/>
          </a:xfrm>
        </p:spPr>
        <p:txBody>
          <a:bodyPr/>
          <a:lstStyle/>
          <a:p>
            <a:pPr defTabSz="182859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7236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72 пт + 1/2 текста + фото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72EA4E7-612F-EA4E-A5FA-0B4E52373C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28450" y="1"/>
            <a:ext cx="11853963" cy="13716000"/>
          </a:xfrm>
          <a:custGeom>
            <a:avLst/>
            <a:gdLst>
              <a:gd name="connsiteX0" fmla="*/ 724436 w 11853963"/>
              <a:gd name="connsiteY0" fmla="*/ 0 h 13716000"/>
              <a:gd name="connsiteX1" fmla="*/ 11853963 w 11853963"/>
              <a:gd name="connsiteY1" fmla="*/ 0 h 13716000"/>
              <a:gd name="connsiteX2" fmla="*/ 11853963 w 11853963"/>
              <a:gd name="connsiteY2" fmla="*/ 13716000 h 13716000"/>
              <a:gd name="connsiteX3" fmla="*/ 0 w 11853963"/>
              <a:gd name="connsiteY3" fmla="*/ 13716000 h 13716000"/>
              <a:gd name="connsiteX4" fmla="*/ 0 w 11853963"/>
              <a:gd name="connsiteY4" fmla="*/ 13715997 h 13716000"/>
              <a:gd name="connsiteX5" fmla="*/ 724407 w 11853963"/>
              <a:gd name="connsiteY5" fmla="*/ 13715997 h 13716000"/>
              <a:gd name="connsiteX6" fmla="*/ 1835149 w 11853963"/>
              <a:gd name="connsiteY6" fmla="*/ 12605255 h 13716000"/>
              <a:gd name="connsiteX7" fmla="*/ 1835149 w 11853963"/>
              <a:gd name="connsiteY7" fmla="*/ 1110742 h 13716000"/>
              <a:gd name="connsiteX8" fmla="*/ 837974 w 11853963"/>
              <a:gd name="connsiteY8" fmla="*/ 573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53963" h="13716000">
                <a:moveTo>
                  <a:pt x="724436" y="0"/>
                </a:moveTo>
                <a:lnTo>
                  <a:pt x="11853963" y="0"/>
                </a:lnTo>
                <a:lnTo>
                  <a:pt x="11853963" y="13716000"/>
                </a:lnTo>
                <a:lnTo>
                  <a:pt x="0" y="13716000"/>
                </a:lnTo>
                <a:lnTo>
                  <a:pt x="0" y="13715997"/>
                </a:lnTo>
                <a:lnTo>
                  <a:pt x="724407" y="13715997"/>
                </a:lnTo>
                <a:cubicBezTo>
                  <a:pt x="1337853" y="13715997"/>
                  <a:pt x="1835149" y="13218701"/>
                  <a:pt x="1835149" y="12605255"/>
                </a:cubicBezTo>
                <a:lnTo>
                  <a:pt x="1835149" y="1110742"/>
                </a:lnTo>
                <a:cubicBezTo>
                  <a:pt x="1835149" y="535636"/>
                  <a:pt x="1398073" y="62615"/>
                  <a:pt x="837974" y="5733"/>
                </a:cubicBezTo>
                <a:close/>
              </a:path>
            </a:pathLst>
          </a:custGeom>
          <a:pattFill prst="pct30">
            <a:fgClr>
              <a:schemeClr val="accent2"/>
            </a:fgClr>
            <a:bgClr>
              <a:schemeClr val="tx2"/>
            </a:bgClr>
          </a:pattFill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>
              <a:spcAft>
                <a:spcPts val="0"/>
              </a:spcAft>
            </a:pPr>
            <a:r>
              <a:rPr lang="ru-RU" dirty="0"/>
              <a:t>Вставить 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A63847E-4AEC-AB49-86E5-72502D4F8A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1200" y="824400"/>
            <a:ext cx="11592000" cy="1956296"/>
          </a:xfrm>
        </p:spPr>
        <p:txBody>
          <a:bodyPr/>
          <a:lstStyle/>
          <a:p>
            <a:r>
              <a:rPr lang="ru-RU" dirty="0"/>
              <a:t>Заголовок 72 </a:t>
            </a:r>
            <a:r>
              <a:rPr lang="ru-RU" dirty="0" err="1"/>
              <a:t>пт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0B400CC-CF58-7646-9A51-5C031FCD67D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501200" y="4345200"/>
            <a:ext cx="11592000" cy="75168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F19971F8-5784-CD41-B05D-F493FB712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1199" y="2934000"/>
            <a:ext cx="11592000" cy="66774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45836ED-A503-874D-B420-832B1A9134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501199" y="12585985"/>
            <a:ext cx="11592000" cy="317972"/>
          </a:xfrm>
        </p:spPr>
        <p:txBody>
          <a:bodyPr/>
          <a:lstStyle/>
          <a:p>
            <a:pPr defTabSz="182859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96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54B91FD-518B-924A-951C-0523B87AA2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828595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5E0BD1-582C-144F-9C1E-AB2561041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8595"/>
            <a:fld id="{3C539457-C632-DF4C-826E-F28692507A89}" type="slidenum">
              <a:rPr lang="ru-RU" smtClean="0"/>
              <a:pPr defTabSz="1828595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07606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слайд_Вопросы">
    <p:bg>
      <p:bgPr>
        <a:solidFill>
          <a:srgbClr val="142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57FEE5C-41CA-A64A-825C-1452EFC6716B}"/>
              </a:ext>
            </a:extLst>
          </p:cNvPr>
          <p:cNvSpPr/>
          <p:nvPr userDrawn="1"/>
        </p:nvSpPr>
        <p:spPr>
          <a:xfrm rot="16200000">
            <a:off x="12559554" y="-3911706"/>
            <a:ext cx="7897813" cy="15747907"/>
          </a:xfrm>
          <a:prstGeom prst="rect">
            <a:avLst/>
          </a:prstGeom>
          <a:gradFill>
            <a:gsLst>
              <a:gs pos="46000">
                <a:srgbClr val="22456E">
                  <a:alpha val="0"/>
                </a:srgbClr>
              </a:gs>
              <a:gs pos="100000">
                <a:srgbClr val="22456E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1D7E54AC-A778-0042-8BD9-A86B5602328E}"/>
              </a:ext>
            </a:extLst>
          </p:cNvPr>
          <p:cNvSpPr/>
          <p:nvPr userDrawn="1"/>
        </p:nvSpPr>
        <p:spPr>
          <a:xfrm>
            <a:off x="-11906" y="2235533"/>
            <a:ext cx="24404638" cy="10182610"/>
          </a:xfrm>
          <a:prstGeom prst="roundRect">
            <a:avLst>
              <a:gd name="adj" fmla="val 1062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7" name="Прямоугольник с двумя скругленными соседними углами 6">
            <a:extLst>
              <a:ext uri="{FF2B5EF4-FFF2-40B4-BE49-F238E27FC236}">
                <a16:creationId xmlns:a16="http://schemas.microsoft.com/office/drawing/2014/main" id="{9151EEA5-F944-DE44-9E54-6ECE63A80502}"/>
              </a:ext>
            </a:extLst>
          </p:cNvPr>
          <p:cNvSpPr/>
          <p:nvPr userDrawn="1"/>
        </p:nvSpPr>
        <p:spPr>
          <a:xfrm>
            <a:off x="0" y="3436938"/>
            <a:ext cx="24404638" cy="10279062"/>
          </a:xfrm>
          <a:prstGeom prst="round2SameRect">
            <a:avLst>
              <a:gd name="adj1" fmla="val 10465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105000"/>
              </a:lnSpc>
            </a:pPr>
            <a:endParaRPr lang="ru-RU" sz="3200" dirty="0">
              <a:solidFill>
                <a:schemeClr val="tx2"/>
              </a:solidFill>
              <a:sym typeface="Arial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08ACCD83-3BD6-7D4D-BCE7-5CC6D64FA7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4556" y="4933920"/>
            <a:ext cx="16589919" cy="1492460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34919098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 hidden="1">
            <a:extLst>
              <a:ext uri="{FF2B5EF4-FFF2-40B4-BE49-F238E27FC236}">
                <a16:creationId xmlns:a16="http://schemas.microsoft.com/office/drawing/2014/main" id="{D73D2909-1D4E-424A-A072-4EFC4BC5EB7B}"/>
              </a:ext>
            </a:extLst>
          </p:cNvPr>
          <p:cNvSpPr txBox="1">
            <a:spLocks/>
          </p:cNvSpPr>
          <p:nvPr userDrawn="1"/>
        </p:nvSpPr>
        <p:spPr>
          <a:xfrm>
            <a:off x="1579539" y="10256626"/>
            <a:ext cx="8453802" cy="308136"/>
          </a:xfrm>
          <a:prstGeom prst="rect">
            <a:avLst/>
          </a:prstGeom>
        </p:spPr>
        <p:txBody>
          <a:bodyPr lIns="0" tIns="0" rIns="0" bIns="0"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Менеджер проекта</a:t>
            </a:r>
          </a:p>
        </p:txBody>
      </p:sp>
      <p:sp>
        <p:nvSpPr>
          <p:cNvPr id="5" name="Заголовок 1" hidden="1">
            <a:extLst>
              <a:ext uri="{FF2B5EF4-FFF2-40B4-BE49-F238E27FC236}">
                <a16:creationId xmlns:a16="http://schemas.microsoft.com/office/drawing/2014/main" id="{635C62E0-D1D0-2548-9FE3-23B2D4E22E86}"/>
              </a:ext>
            </a:extLst>
          </p:cNvPr>
          <p:cNvSpPr txBox="1">
            <a:spLocks/>
          </p:cNvSpPr>
          <p:nvPr userDrawn="1"/>
        </p:nvSpPr>
        <p:spPr>
          <a:xfrm>
            <a:off x="1579539" y="11147580"/>
            <a:ext cx="8453802" cy="1044420"/>
          </a:xfrm>
          <a:prstGeom prst="rect">
            <a:avLst/>
          </a:prstGeom>
        </p:spPr>
        <p:txBody>
          <a:bodyPr lIns="0" tIns="0" rIns="0" bIns="0"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konstantin@yandex-team.ru</a:t>
            </a:r>
            <a:endParaRPr kumimoji="0" lang="en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+7 910 123 45 67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3F14E4-6A21-8548-B89C-55027154A3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32448" y="1122894"/>
            <a:ext cx="4889613" cy="958748"/>
          </a:xfrm>
          <a:prstGeom prst="rect">
            <a:avLst/>
          </a:prstGeom>
        </p:spPr>
      </p:pic>
      <p:sp>
        <p:nvSpPr>
          <p:cNvPr id="10" name="Текст 20">
            <a:extLst>
              <a:ext uri="{FF2B5EF4-FFF2-40B4-BE49-F238E27FC236}">
                <a16:creationId xmlns:a16="http://schemas.microsoft.com/office/drawing/2014/main" id="{67EF0F83-2711-AD44-9031-867D199ADB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199" y="11478276"/>
            <a:ext cx="7341175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e-mail</a:t>
            </a:r>
            <a:endParaRPr lang="ru-RU" dirty="0"/>
          </a:p>
        </p:txBody>
      </p:sp>
      <p:sp>
        <p:nvSpPr>
          <p:cNvPr id="11" name="Текст 20">
            <a:extLst>
              <a:ext uri="{FF2B5EF4-FFF2-40B4-BE49-F238E27FC236}">
                <a16:creationId xmlns:a16="http://schemas.microsoft.com/office/drawing/2014/main" id="{C7944E04-6DBD-A94A-A09E-93D191C816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199" y="12127295"/>
            <a:ext cx="7341175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12" name="Текст 25">
            <a:extLst>
              <a:ext uri="{FF2B5EF4-FFF2-40B4-BE49-F238E27FC236}">
                <a16:creationId xmlns:a16="http://schemas.microsoft.com/office/drawing/2014/main" id="{2C2E6964-B914-4C41-B02E-BDE0E6499F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1848" y="4286076"/>
            <a:ext cx="15923340" cy="1492460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2000" b="1" i="0">
                <a:solidFill>
                  <a:schemeClr val="bg1"/>
                </a:solidFill>
                <a:latin typeface="YS Display Heavy" pitchFamily="2" charset="0"/>
              </a:defRPr>
            </a:lvl1pPr>
          </a:lstStyle>
          <a:p>
            <a:pPr lvl="0"/>
            <a:r>
              <a:rPr lang="ru-RU" dirty="0"/>
              <a:t>Всем успехов!</a:t>
            </a:r>
          </a:p>
        </p:txBody>
      </p:sp>
      <p:sp>
        <p:nvSpPr>
          <p:cNvPr id="14" name="Текст 20">
            <a:extLst>
              <a:ext uri="{FF2B5EF4-FFF2-40B4-BE49-F238E27FC236}">
                <a16:creationId xmlns:a16="http://schemas.microsoft.com/office/drawing/2014/main" id="{D664D058-C630-FC4B-9D71-6098F384E3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199" y="9529952"/>
            <a:ext cx="7341175" cy="490327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5" name="Текст 20">
            <a:extLst>
              <a:ext uri="{FF2B5EF4-FFF2-40B4-BE49-F238E27FC236}">
                <a16:creationId xmlns:a16="http://schemas.microsoft.com/office/drawing/2014/main" id="{05E71281-E533-FC49-8F39-2DD25CDCC2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1199" y="10179392"/>
            <a:ext cx="7341175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Текст 20">
            <a:extLst>
              <a:ext uri="{FF2B5EF4-FFF2-40B4-BE49-F238E27FC236}">
                <a16:creationId xmlns:a16="http://schemas.microsoft.com/office/drawing/2014/main" id="{997A7BB8-191C-B442-8A4D-A0B98A2D0F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37525" y="11478276"/>
            <a:ext cx="7332153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e-mail</a:t>
            </a:r>
            <a:endParaRPr lang="ru-RU" dirty="0"/>
          </a:p>
        </p:txBody>
      </p:sp>
      <p:sp>
        <p:nvSpPr>
          <p:cNvPr id="17" name="Текст 20">
            <a:extLst>
              <a:ext uri="{FF2B5EF4-FFF2-40B4-BE49-F238E27FC236}">
                <a16:creationId xmlns:a16="http://schemas.microsoft.com/office/drawing/2014/main" id="{BD5154F1-1A7B-364B-AE05-BB681B2F00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37525" y="12127295"/>
            <a:ext cx="7332153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ED5CF05D-9FF3-754D-AE26-CA4FC3F40F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37525" y="9529952"/>
            <a:ext cx="7332153" cy="490327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D1D28A1B-FAF4-4049-BFA3-E2E9336496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37525" y="10179392"/>
            <a:ext cx="7332153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5808625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 _2">
    <p:bg>
      <p:bgPr>
        <a:solidFill>
          <a:srgbClr val="142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C4E4058-3AD8-E04C-8EF3-664093BC8FFC}"/>
              </a:ext>
            </a:extLst>
          </p:cNvPr>
          <p:cNvSpPr/>
          <p:nvPr userDrawn="1"/>
        </p:nvSpPr>
        <p:spPr>
          <a:xfrm>
            <a:off x="-1885" y="0"/>
            <a:ext cx="24384298" cy="13716001"/>
          </a:xfrm>
          <a:prstGeom prst="rect">
            <a:avLst/>
          </a:prstGeom>
          <a:gradFill>
            <a:gsLst>
              <a:gs pos="46000">
                <a:srgbClr val="22456E">
                  <a:alpha val="0"/>
                </a:srgbClr>
              </a:gs>
              <a:gs pos="100000">
                <a:srgbClr val="22456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32" name="Прямоугольник с одним скругленным углом 49">
            <a:extLst>
              <a:ext uri="{FF2B5EF4-FFF2-40B4-BE49-F238E27FC236}">
                <a16:creationId xmlns:a16="http://schemas.microsoft.com/office/drawing/2014/main" id="{9C787520-A8FD-B645-A445-774D1DD84DDE}"/>
              </a:ext>
            </a:extLst>
          </p:cNvPr>
          <p:cNvSpPr/>
          <p:nvPr userDrawn="1"/>
        </p:nvSpPr>
        <p:spPr>
          <a:xfrm rot="5400000" flipH="1">
            <a:off x="6272670" y="-2859209"/>
            <a:ext cx="10283350" cy="22884963"/>
          </a:xfrm>
          <a:custGeom>
            <a:avLst/>
            <a:gdLst>
              <a:gd name="connsiteX0" fmla="*/ 0 w 10440987"/>
              <a:gd name="connsiteY0" fmla="*/ 0 h 23222317"/>
              <a:gd name="connsiteX1" fmla="*/ 8700788 w 10440987"/>
              <a:gd name="connsiteY1" fmla="*/ 0 h 23222317"/>
              <a:gd name="connsiteX2" fmla="*/ 10440987 w 10440987"/>
              <a:gd name="connsiteY2" fmla="*/ 1740199 h 23222317"/>
              <a:gd name="connsiteX3" fmla="*/ 10440987 w 10440987"/>
              <a:gd name="connsiteY3" fmla="*/ 23222317 h 23222317"/>
              <a:gd name="connsiteX4" fmla="*/ 0 w 10440987"/>
              <a:gd name="connsiteY4" fmla="*/ 23222317 h 23222317"/>
              <a:gd name="connsiteX5" fmla="*/ 0 w 10440987"/>
              <a:gd name="connsiteY5" fmla="*/ 0 h 23222317"/>
              <a:gd name="connsiteX0" fmla="*/ 0 w 10440987"/>
              <a:gd name="connsiteY0" fmla="*/ 23222317 h 23313757"/>
              <a:gd name="connsiteX1" fmla="*/ 0 w 10440987"/>
              <a:gd name="connsiteY1" fmla="*/ 0 h 23313757"/>
              <a:gd name="connsiteX2" fmla="*/ 8700788 w 10440987"/>
              <a:gd name="connsiteY2" fmla="*/ 0 h 23313757"/>
              <a:gd name="connsiteX3" fmla="*/ 10440987 w 10440987"/>
              <a:gd name="connsiteY3" fmla="*/ 1740199 h 23313757"/>
              <a:gd name="connsiteX4" fmla="*/ 10440987 w 10440987"/>
              <a:gd name="connsiteY4" fmla="*/ 23222317 h 23313757"/>
              <a:gd name="connsiteX5" fmla="*/ 91440 w 10440987"/>
              <a:gd name="connsiteY5" fmla="*/ 23313757 h 23313757"/>
              <a:gd name="connsiteX0" fmla="*/ 0 w 10440987"/>
              <a:gd name="connsiteY0" fmla="*/ 23222317 h 23222317"/>
              <a:gd name="connsiteX1" fmla="*/ 0 w 10440987"/>
              <a:gd name="connsiteY1" fmla="*/ 0 h 23222317"/>
              <a:gd name="connsiteX2" fmla="*/ 8700788 w 10440987"/>
              <a:gd name="connsiteY2" fmla="*/ 0 h 23222317"/>
              <a:gd name="connsiteX3" fmla="*/ 10440987 w 10440987"/>
              <a:gd name="connsiteY3" fmla="*/ 1740199 h 23222317"/>
              <a:gd name="connsiteX4" fmla="*/ 10440987 w 10440987"/>
              <a:gd name="connsiteY4" fmla="*/ 23222317 h 23222317"/>
              <a:gd name="connsiteX0" fmla="*/ 0 w 10440987"/>
              <a:gd name="connsiteY0" fmla="*/ 0 h 23222317"/>
              <a:gd name="connsiteX1" fmla="*/ 8700788 w 10440987"/>
              <a:gd name="connsiteY1" fmla="*/ 0 h 23222317"/>
              <a:gd name="connsiteX2" fmla="*/ 10440987 w 10440987"/>
              <a:gd name="connsiteY2" fmla="*/ 1740199 h 23222317"/>
              <a:gd name="connsiteX3" fmla="*/ 10440987 w 10440987"/>
              <a:gd name="connsiteY3" fmla="*/ 23222317 h 23222317"/>
              <a:gd name="connsiteX0" fmla="*/ 0 w 10316201"/>
              <a:gd name="connsiteY0" fmla="*/ 0 h 23222317"/>
              <a:gd name="connsiteX1" fmla="*/ 8576002 w 10316201"/>
              <a:gd name="connsiteY1" fmla="*/ 0 h 23222317"/>
              <a:gd name="connsiteX2" fmla="*/ 10316201 w 10316201"/>
              <a:gd name="connsiteY2" fmla="*/ 1740199 h 23222317"/>
              <a:gd name="connsiteX3" fmla="*/ 10316201 w 10316201"/>
              <a:gd name="connsiteY3" fmla="*/ 23222317 h 23222317"/>
              <a:gd name="connsiteX0" fmla="*/ 0 w 10316201"/>
              <a:gd name="connsiteY0" fmla="*/ 0 h 23251113"/>
              <a:gd name="connsiteX1" fmla="*/ 8576002 w 10316201"/>
              <a:gd name="connsiteY1" fmla="*/ 0 h 23251113"/>
              <a:gd name="connsiteX2" fmla="*/ 10316201 w 10316201"/>
              <a:gd name="connsiteY2" fmla="*/ 1740199 h 23251113"/>
              <a:gd name="connsiteX3" fmla="*/ 10316201 w 10316201"/>
              <a:gd name="connsiteY3" fmla="*/ 23251113 h 2325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6201" h="23251113">
                <a:moveTo>
                  <a:pt x="0" y="0"/>
                </a:moveTo>
                <a:lnTo>
                  <a:pt x="8576002" y="0"/>
                </a:lnTo>
                <a:cubicBezTo>
                  <a:pt x="9537087" y="0"/>
                  <a:pt x="10316201" y="779114"/>
                  <a:pt x="10316201" y="1740199"/>
                </a:cubicBezTo>
                <a:lnTo>
                  <a:pt x="10316201" y="23251113"/>
                </a:lnTo>
              </a:path>
            </a:pathLst>
          </a:custGeom>
          <a:noFill/>
          <a:ln w="2349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BC16018-7E6E-2C48-AFFB-A69568614B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32448" y="1139827"/>
            <a:ext cx="4889613" cy="958748"/>
          </a:xfrm>
          <a:prstGeom prst="rect">
            <a:avLst/>
          </a:prstGeom>
        </p:spPr>
      </p:pic>
      <p:sp>
        <p:nvSpPr>
          <p:cNvPr id="34" name="Текст 20">
            <a:extLst>
              <a:ext uri="{FF2B5EF4-FFF2-40B4-BE49-F238E27FC236}">
                <a16:creationId xmlns:a16="http://schemas.microsoft.com/office/drawing/2014/main" id="{2B6B0375-8C7C-C642-A1E2-536E85EB90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200" y="11478276"/>
            <a:ext cx="7332153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e-mail</a:t>
            </a:r>
            <a:endParaRPr lang="ru-RU" dirty="0"/>
          </a:p>
        </p:txBody>
      </p:sp>
      <p:sp>
        <p:nvSpPr>
          <p:cNvPr id="35" name="Текст 20">
            <a:extLst>
              <a:ext uri="{FF2B5EF4-FFF2-40B4-BE49-F238E27FC236}">
                <a16:creationId xmlns:a16="http://schemas.microsoft.com/office/drawing/2014/main" id="{78B4F88E-68B8-9D4C-98AB-0F7E5409E4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200" y="12127295"/>
            <a:ext cx="7332153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36" name="Текст 25">
            <a:extLst>
              <a:ext uri="{FF2B5EF4-FFF2-40B4-BE49-F238E27FC236}">
                <a16:creationId xmlns:a16="http://schemas.microsoft.com/office/drawing/2014/main" id="{EE8DF80E-CE61-8349-8AA6-D6D243B9E2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8503" y="4598347"/>
            <a:ext cx="15921649" cy="1492460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2000" b="1" i="0">
                <a:solidFill>
                  <a:schemeClr val="tx2"/>
                </a:solidFill>
                <a:latin typeface="YS Display Heavy" pitchFamily="2" charset="0"/>
              </a:defRPr>
            </a:lvl1pPr>
          </a:lstStyle>
          <a:p>
            <a:pPr lvl="0"/>
            <a:r>
              <a:rPr lang="ru-RU" dirty="0"/>
              <a:t>Всем успехов!</a:t>
            </a:r>
          </a:p>
        </p:txBody>
      </p:sp>
      <p:sp>
        <p:nvSpPr>
          <p:cNvPr id="37" name="Текст 20">
            <a:extLst>
              <a:ext uri="{FF2B5EF4-FFF2-40B4-BE49-F238E27FC236}">
                <a16:creationId xmlns:a16="http://schemas.microsoft.com/office/drawing/2014/main" id="{FC7CD5DB-FF2F-4847-B571-983E99EA42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200" y="9529952"/>
            <a:ext cx="7332153" cy="490327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38" name="Текст 20">
            <a:extLst>
              <a:ext uri="{FF2B5EF4-FFF2-40B4-BE49-F238E27FC236}">
                <a16:creationId xmlns:a16="http://schemas.microsoft.com/office/drawing/2014/main" id="{19D55740-914D-FA4C-B31B-DED1256F1C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1200" y="10179392"/>
            <a:ext cx="7332153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9" name="Текст 20">
            <a:extLst>
              <a:ext uri="{FF2B5EF4-FFF2-40B4-BE49-F238E27FC236}">
                <a16:creationId xmlns:a16="http://schemas.microsoft.com/office/drawing/2014/main" id="{28B5FD0A-6C1F-1949-B92A-E1C5A1F949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36800" y="11471926"/>
            <a:ext cx="7332153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e-mail</a:t>
            </a:r>
            <a:endParaRPr lang="ru-RU" dirty="0"/>
          </a:p>
        </p:txBody>
      </p:sp>
      <p:sp>
        <p:nvSpPr>
          <p:cNvPr id="40" name="Текст 20">
            <a:extLst>
              <a:ext uri="{FF2B5EF4-FFF2-40B4-BE49-F238E27FC236}">
                <a16:creationId xmlns:a16="http://schemas.microsoft.com/office/drawing/2014/main" id="{1CE12C18-CE08-A648-BBBC-0C71C9099D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36800" y="12117770"/>
            <a:ext cx="7332153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8F4E5DD9-5749-D143-BF61-E957AF3380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36800" y="9527772"/>
            <a:ext cx="7332153" cy="490327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088CEA80-B4EC-FF4C-B4C1-DCE705D6E0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36800" y="10175038"/>
            <a:ext cx="7332153" cy="490262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83463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длинный заг 04 + фото">
    <p:bg>
      <p:bgPr>
        <a:gradFill>
          <a:gsLst>
            <a:gs pos="0">
              <a:srgbClr val="0C60CC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4000" y="4194000"/>
            <a:ext cx="13900475" cy="7322400"/>
          </a:xfrm>
        </p:spPr>
        <p:txBody>
          <a:bodyPr vert="horz" lIns="0" tIns="251999" rIns="0" bIns="0" rtlCol="0"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1000" b="0" dirty="0">
                <a:solidFill>
                  <a:schemeClr val="bg1"/>
                </a:solidFill>
              </a:defRPr>
            </a:lvl1pPr>
          </a:lstStyle>
          <a:p>
            <a:pPr marR="0" lvl="0" indent="0" fontAlgn="auto">
              <a:lnSpc>
                <a:spcPts val="12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Длинный заголовок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синем фоне</a:t>
            </a:r>
            <a:endParaRPr lang="en-US" dirty="0"/>
          </a:p>
        </p:txBody>
      </p:sp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3214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1075" y="0"/>
            <a:ext cx="8161338" cy="13716000"/>
          </a:xfrm>
          <a:effectLst>
            <a:outerShdw blurRad="1270000" dist="381000" dir="10800000" algn="r" rotWithShape="0">
              <a:prstClr val="black">
                <a:alpha val="20000"/>
              </a:prstClr>
            </a:outerShdw>
          </a:effectLst>
        </p:spPr>
        <p:txBody>
          <a:bodyPr tIns="594000" anchor="ctr">
            <a:noAutofit/>
          </a:bodyPr>
          <a:lstStyle>
            <a:lvl1pPr marL="0" indent="0" algn="ctr">
              <a:buFontTx/>
              <a:buNone/>
              <a:defRPr sz="3200" b="0" i="0" baseline="0">
                <a:solidFill>
                  <a:schemeClr val="bg1"/>
                </a:solidFill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Вертикальная картинка </a:t>
            </a:r>
          </a:p>
          <a:p>
            <a:r>
              <a:rPr lang="ru-RU" dirty="0"/>
              <a:t>(при вставке добавится</a:t>
            </a:r>
          </a:p>
          <a:p>
            <a:r>
              <a:rPr lang="ru-RU" dirty="0"/>
              <a:t>падающая тень)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7E3C-6357-DA43-9F92-647CF6D60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4" y="1963559"/>
            <a:ext cx="2310335" cy="8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6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+ короткий заг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D2A980-CF97-B64B-B432-DE6DC0534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0511" y="2012239"/>
            <a:ext cx="3054129" cy="87736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84000" y="8593200"/>
            <a:ext cx="13914875" cy="1818167"/>
          </a:xfrm>
        </p:spPr>
        <p:txBody>
          <a:bodyPr vert="horz" lIns="0" tIns="144000" rIns="0" bIns="21600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800" baseline="0" dirty="0"/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pPr lvl="0">
              <a:spcAft>
                <a:spcPts val="0"/>
              </a:spcAft>
            </a:pPr>
            <a:r>
              <a:rPr lang="ru-RU" dirty="0"/>
              <a:t>Подзаголовок, лид, ввдодная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56088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D9FB14-B308-3A4D-B8E7-A8EE00B79E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4000" y="4194000"/>
            <a:ext cx="21232800" cy="4399200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>
              <a:defRPr lang="en-RU" sz="15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ru-RU"/>
              <a:t>Короткий заголовок презентации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8511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vmlDrawing" Target="../drawings/vmlDrawing2.v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oleObject" Target="../embeddings/oleObject2.bin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tags" Target="../tags/tag3.xml"/><Relationship Id="rId30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FCDA9C12-1209-62C7-3D07-33BDC94984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6"/>
            </p:custDataLst>
            <p:extLst>
              <p:ext uri="{D42A27DB-BD31-4B8C-83A1-F6EECF244321}">
                <p14:modId xmlns:p14="http://schemas.microsoft.com/office/powerpoint/2010/main" val="1785443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57" imgW="395" imgH="394" progId="TCLayout.ActiveDocument.1">
                  <p:embed/>
                </p:oleObj>
              </mc:Choice>
              <mc:Fallback>
                <p:oleObj name="think-cell Slide" r:id="rId57" imgW="395" imgH="39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FCDA9C12-1209-62C7-3D07-33BDC9498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lnSpc>
                <a:spcPct val="100000"/>
              </a:lnSpc>
              <a:defRPr lang="ru-RU" sz="20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ru-RU" sz="200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822700"/>
            <a:ext cx="21224775" cy="8426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2777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539964" algn="l" defTabSz="1907905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540000" algn="l" defTabSz="1828619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SzPct val="150000"/>
        <a:buFont typeface="Arial" panose="020B0604020202020204" pitchFamily="34" charset="0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540000" algn="l" defTabSz="1828619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3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2875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>
          <p15:clr>
            <a:srgbClr val="F26B43"/>
          </p15:clr>
        </p15:guide>
        <p15:guide id="80" pos="168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85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65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>
          <p15:clr>
            <a:srgbClr val="F26B43"/>
          </p15:clr>
        </p15:guide>
        <p15:guide id="126" orient="horz" pos="1955">
          <p15:clr>
            <a:srgbClr val="F26B43"/>
          </p15:clr>
        </p15:guide>
        <p15:guide id="127" orient="horz" pos="227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88A22923-3955-E8A9-98C6-C6B43E85A0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1280694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Slide" r:id="rId28" imgW="395" imgH="394" progId="TCLayout.ActiveDocument.1">
                  <p:embed/>
                </p:oleObj>
              </mc:Choice>
              <mc:Fallback>
                <p:oleObj name="think-cell Slide" r:id="rId28" imgW="395" imgH="39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88A22923-3955-E8A9-98C6-C6B43E85A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 hidden="1">
            <a:extLst>
              <a:ext uri="{FF2B5EF4-FFF2-40B4-BE49-F238E27FC236}">
                <a16:creationId xmlns:a16="http://schemas.microsoft.com/office/drawing/2014/main" id="{6CB04ED3-E629-4718-ADB7-D3911CD659DC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50800"/>
            <a:ext cx="24382413" cy="1371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F038B-6BF3-1D43-81ED-1C7C497FB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597" y="824400"/>
            <a:ext cx="21382216" cy="2898092"/>
          </a:xfrm>
          <a:prstGeom prst="rect">
            <a:avLst/>
          </a:prstGeom>
        </p:spPr>
        <p:txBody>
          <a:bodyPr vert="horz" wrap="square" lIns="0" tIns="39600" rIns="0" bIns="0" rtlCol="0" anchor="t" anchorCtr="0">
            <a:spAutoFit/>
          </a:bodyPr>
          <a:lstStyle/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три строки</a:t>
            </a:r>
            <a:br>
              <a:rPr lang="ru-RU" dirty="0"/>
            </a:br>
            <a:r>
              <a:rPr lang="ru-RU" dirty="0"/>
              <a:t>72 размер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0563EB-314D-3043-8DE6-DE9CECDC2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1200" y="4345273"/>
            <a:ext cx="21384000" cy="75165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0D63E1-2CF1-6F40-9DA3-B4E1E45F6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1200" y="12585985"/>
            <a:ext cx="19547463" cy="31797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10000"/>
              </a:lnSpc>
              <a:defRPr lang="ru-RU" sz="2000" baseline="0" dirty="0">
                <a:solidFill>
                  <a:schemeClr val="tx1"/>
                </a:solidFill>
              </a:defRPr>
            </a:lvl1pPr>
          </a:lstStyle>
          <a:p>
            <a:pPr defTabSz="1828595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536A1B-C4EC-1442-B179-6653A5CA9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96363" y="12413941"/>
            <a:ext cx="1189588" cy="49001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lang="ru-RU" sz="2000" baseline="0" smtClean="0">
                <a:solidFill>
                  <a:schemeClr val="tx1"/>
                </a:solidFill>
              </a:defRPr>
            </a:lvl1pPr>
          </a:lstStyle>
          <a:p>
            <a:pPr defTabSz="1828595"/>
            <a:fld id="{3C539457-C632-DF4C-826E-F28692507A89}" type="slidenum">
              <a:rPr lang="ru-RU" smtClean="0"/>
              <a:pPr defTabSz="1828595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287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</p:sldLayoutIdLst>
  <p:hf sldNum="0" hdr="0" dt="0"/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7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 panose="020B0604020202020204" pitchFamily="34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 panose="020B0604020202020204" pitchFamily="34" charset="0"/>
        <a:buNone/>
        <a:tabLst/>
        <a:defRPr sz="4200" b="0" i="0" kern="1200">
          <a:solidFill>
            <a:schemeClr val="tx1"/>
          </a:solidFill>
          <a:latin typeface="YS Text Medium" pitchFamily="2" charset="0"/>
          <a:ea typeface="+mn-ea"/>
          <a:cs typeface="+mn-cs"/>
        </a:defRPr>
      </a:lvl2pPr>
      <a:lvl3pPr marL="468000" indent="-46800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ClrTx/>
        <a:buSzPct val="100000"/>
        <a:buFont typeface="Системный шрифт, обычный"/>
        <a:buChar char="○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468000" indent="-46800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709" rtl="0" eaLnBrk="1" latinLnBrk="0" hangingPunct="1">
        <a:lnSpc>
          <a:spcPct val="110000"/>
        </a:lnSpc>
        <a:spcBef>
          <a:spcPts val="0"/>
        </a:spcBef>
        <a:spcAft>
          <a:spcPts val="2400"/>
        </a:spcAft>
        <a:buFont typeface="Arial" panose="020B0604020202020204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944">
          <p15:clr>
            <a:srgbClr val="C35EA4"/>
          </p15:clr>
        </p15:guide>
        <p15:guide id="3" orient="horz" pos="8085">
          <p15:clr>
            <a:srgbClr val="C35EA4"/>
          </p15:clr>
        </p15:guide>
        <p15:guide id="5" pos="7679">
          <p15:clr>
            <a:srgbClr val="FFFFFF"/>
          </p15:clr>
        </p15:guide>
        <p15:guide id="6" pos="1692">
          <p15:clr>
            <a:srgbClr val="A4A3A4"/>
          </p15:clr>
        </p15:guide>
        <p15:guide id="9" orient="horz" pos="5431">
          <p15:clr>
            <a:srgbClr val="A4A3A4"/>
          </p15:clr>
        </p15:guide>
        <p15:guide id="10" pos="3257">
          <p15:clr>
            <a:srgbClr val="5ACBF0"/>
          </p15:clr>
        </p15:guide>
        <p15:guide id="11" pos="4005">
          <p15:clr>
            <a:srgbClr val="9FCC3B"/>
          </p15:clr>
        </p15:guide>
        <p15:guide id="12" pos="4414">
          <p15:clr>
            <a:srgbClr val="9FCC3B"/>
          </p15:clr>
        </p15:guide>
        <p15:guide id="14" pos="5570">
          <p15:clr>
            <a:srgbClr val="5ACBF0"/>
          </p15:clr>
        </p15:guide>
        <p15:guide id="15" pos="6319">
          <p15:clr>
            <a:srgbClr val="A4A3A4"/>
          </p15:clr>
        </p15:guide>
        <p15:guide id="16" pos="6727">
          <p15:clr>
            <a:srgbClr val="A4A3A4"/>
          </p15:clr>
        </p15:guide>
        <p15:guide id="17" pos="7475">
          <p15:clr>
            <a:srgbClr val="C35EA4"/>
          </p15:clr>
        </p15:guide>
        <p15:guide id="19" pos="8632">
          <p15:clr>
            <a:srgbClr val="A4A3A4"/>
          </p15:clr>
        </p15:guide>
        <p15:guide id="20" pos="9040">
          <p15:clr>
            <a:srgbClr val="A4A3A4"/>
          </p15:clr>
        </p15:guide>
        <p15:guide id="21" pos="9789">
          <p15:clr>
            <a:srgbClr val="5ACBF0"/>
          </p15:clr>
        </p15:guide>
        <p15:guide id="22" pos="10197">
          <p15:clr>
            <a:srgbClr val="5ACBF0"/>
          </p15:clr>
        </p15:guide>
        <p15:guide id="23" pos="10945">
          <p15:clr>
            <a:srgbClr val="9FCC3B"/>
          </p15:clr>
        </p15:guide>
        <p15:guide id="24" pos="11354">
          <p15:clr>
            <a:srgbClr val="9FCC3B"/>
          </p15:clr>
        </p15:guide>
        <p15:guide id="25" pos="12102">
          <p15:clr>
            <a:srgbClr val="5ACBF0"/>
          </p15:clr>
        </p15:guide>
        <p15:guide id="26" pos="12510">
          <p15:clr>
            <a:srgbClr val="5ACBF0"/>
          </p15:clr>
        </p15:guide>
        <p15:guide id="27" pos="13259">
          <p15:clr>
            <a:srgbClr val="A4A3A4"/>
          </p15:clr>
        </p15:guide>
        <p15:guide id="28" pos="13667">
          <p15:clr>
            <a:srgbClr val="A4A3A4"/>
          </p15:clr>
        </p15:guide>
        <p15:guide id="30" orient="horz" pos="691">
          <p15:clr>
            <a:srgbClr val="F26B43"/>
          </p15:clr>
        </p15:guide>
        <p15:guide id="31" orient="horz" pos="986">
          <p15:clr>
            <a:srgbClr val="A4A3A4"/>
          </p15:clr>
        </p15:guide>
        <p15:guide id="34" orient="horz" pos="1576">
          <p15:clr>
            <a:srgbClr val="A4A3A4"/>
          </p15:clr>
        </p15:guide>
        <p15:guide id="38" orient="horz" pos="2370">
          <p15:clr>
            <a:srgbClr val="FFFFFF"/>
          </p15:clr>
        </p15:guide>
        <p15:guide id="39" orient="horz" pos="2574">
          <p15:clr>
            <a:srgbClr val="FFFFFF"/>
          </p15:clr>
        </p15:guide>
        <p15:guide id="40" orient="horz" pos="2778">
          <p15:clr>
            <a:srgbClr val="C35EA4"/>
          </p15:clr>
        </p15:guide>
        <p15:guide id="41" pos="7884">
          <p15:clr>
            <a:srgbClr val="C35EA4"/>
          </p15:clr>
        </p15:guide>
        <p15:guide id="42" orient="horz" pos="2982">
          <p15:clr>
            <a:srgbClr val="A4A3A4"/>
          </p15:clr>
        </p15:guide>
        <p15:guide id="43" orient="horz" pos="3186">
          <p15:clr>
            <a:srgbClr val="A4A3A4"/>
          </p15:clr>
        </p15:guide>
        <p15:guide id="44" orient="horz" pos="3390">
          <p15:clr>
            <a:srgbClr val="A4A3A4"/>
          </p15:clr>
        </p15:guide>
        <p15:guide id="45" orient="horz" pos="3594">
          <p15:clr>
            <a:srgbClr val="A4A3A4"/>
          </p15:clr>
        </p15:guide>
        <p15:guide id="46" orient="horz" pos="3798">
          <p15:clr>
            <a:srgbClr val="A4A3A4"/>
          </p15:clr>
        </p15:guide>
        <p15:guide id="47" orient="horz" pos="4002">
          <p15:clr>
            <a:srgbClr val="A4A3A4"/>
          </p15:clr>
        </p15:guide>
        <p15:guide id="48" orient="horz" pos="4207">
          <p15:clr>
            <a:srgbClr val="A4A3A4"/>
          </p15:clr>
        </p15:guide>
        <p15:guide id="50" orient="horz" pos="4411">
          <p15:clr>
            <a:srgbClr val="A4A3A4"/>
          </p15:clr>
        </p15:guide>
        <p15:guide id="51" orient="horz" pos="4615">
          <p15:clr>
            <a:srgbClr val="A4A3A4"/>
          </p15:clr>
        </p15:guide>
        <p15:guide id="52" orient="horz" pos="4819">
          <p15:clr>
            <a:srgbClr val="A4A3A4"/>
          </p15:clr>
        </p15:guide>
        <p15:guide id="53" orient="horz" pos="5023">
          <p15:clr>
            <a:srgbClr val="A4A3A4"/>
          </p15:clr>
        </p15:guide>
        <p15:guide id="54" orient="horz" pos="5227">
          <p15:clr>
            <a:srgbClr val="A4A3A4"/>
          </p15:clr>
        </p15:guide>
        <p15:guide id="55" orient="horz" pos="5635">
          <p15:clr>
            <a:srgbClr val="A4A3A4"/>
          </p15:clr>
        </p15:guide>
        <p15:guide id="56" orient="horz" pos="6248">
          <p15:clr>
            <a:srgbClr val="A4A3A4"/>
          </p15:clr>
        </p15:guide>
        <p15:guide id="58" orient="horz" pos="6452">
          <p15:clr>
            <a:srgbClr val="A4A3A4"/>
          </p15:clr>
        </p15:guide>
        <p15:guide id="59" orient="horz" pos="6656">
          <p15:clr>
            <a:srgbClr val="A4A3A4"/>
          </p15:clr>
        </p15:guide>
        <p15:guide id="60" orient="horz" pos="6860">
          <p15:clr>
            <a:srgbClr val="A4A3A4"/>
          </p15:clr>
        </p15:guide>
        <p15:guide id="61" orient="horz" pos="7064">
          <p15:clr>
            <a:srgbClr val="A4A3A4"/>
          </p15:clr>
        </p15:guide>
        <p15:guide id="62" orient="horz" pos="7268">
          <p15:clr>
            <a:srgbClr val="A4A3A4"/>
          </p15:clr>
        </p15:guide>
        <p15:guide id="63" orient="horz" pos="7472">
          <p15:clr>
            <a:srgbClr val="A4A3A4"/>
          </p15:clr>
        </p15:guide>
        <p15:guide id="64" orient="horz" pos="7677">
          <p15:clr>
            <a:srgbClr val="A4A3A4"/>
          </p15:clr>
        </p15:guide>
        <p15:guide id="66" orient="horz" pos="2165">
          <p15:clr>
            <a:srgbClr val="C35EA4"/>
          </p15:clr>
        </p15:guide>
        <p15:guide id="67" pos="14415">
          <p15:clr>
            <a:srgbClr val="C35EA4"/>
          </p15:clr>
        </p15:guide>
        <p15:guide id="68" pos="2100">
          <p15:clr>
            <a:srgbClr val="A4A3A4"/>
          </p15:clr>
        </p15:guide>
        <p15:guide id="69" pos="2849">
          <p15:clr>
            <a:srgbClr val="5ACBF0"/>
          </p15:clr>
        </p15:guide>
        <p15:guide id="70" pos="5162">
          <p15:clr>
            <a:srgbClr val="5ACBF0"/>
          </p15:clr>
        </p15:guide>
        <p15:guide id="71" orient="horz" pos="7881">
          <p15:clr>
            <a:srgbClr val="A4A3A4"/>
          </p15:clr>
        </p15:guide>
        <p15:guide id="72" orient="horz" pos="5840">
          <p15:clr>
            <a:srgbClr val="A4A3A4"/>
          </p15:clr>
        </p15:guide>
        <p15:guide id="73" orient="horz" pos="6044">
          <p15:clr>
            <a:srgbClr val="A4A3A4"/>
          </p15:clr>
        </p15:guide>
        <p15:guide id="74" orient="horz" pos="51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9.jp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21.jp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jp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24.jp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3.jp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27.jpg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.jp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0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2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34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3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6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15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18.jp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jp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1216B4-1AA0-ED4F-BCCD-BA695041E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22"/>
          <a:stretch/>
        </p:blipFill>
        <p:spPr>
          <a:xfrm>
            <a:off x="11764929" y="0"/>
            <a:ext cx="12617484" cy="13716617"/>
          </a:xfrm>
          <a:prstGeom prst="rect">
            <a:avLst/>
          </a:prstGeom>
        </p:spPr>
      </p:pic>
      <p:sp>
        <p:nvSpPr>
          <p:cNvPr id="29" name="Прямоугольник с двумя скругленными соседними углами 28">
            <a:extLst>
              <a:ext uri="{FF2B5EF4-FFF2-40B4-BE49-F238E27FC236}">
                <a16:creationId xmlns:a16="http://schemas.microsoft.com/office/drawing/2014/main" id="{1F40F392-EDE8-0741-BF13-D20DB44EB7F3}"/>
              </a:ext>
            </a:extLst>
          </p:cNvPr>
          <p:cNvSpPr/>
          <p:nvPr/>
        </p:nvSpPr>
        <p:spPr>
          <a:xfrm rot="5400000">
            <a:off x="1812132" y="-1812132"/>
            <a:ext cx="13715999" cy="17340264"/>
          </a:xfrm>
          <a:prstGeom prst="round2SameRect">
            <a:avLst>
              <a:gd name="adj1" fmla="val 751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S Display Regular"/>
              <a:ea typeface="+mn-ea"/>
              <a:cs typeface="+mn-cs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64ED703-476F-7E43-97AE-6F47039FD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1200" y="5612354"/>
            <a:ext cx="15467790" cy="2987613"/>
          </a:xfrm>
        </p:spPr>
        <p:txBody>
          <a:bodyPr/>
          <a:lstStyle/>
          <a:p>
            <a:r>
              <a:rPr lang="ru-RU" sz="9600" dirty="0" err="1"/>
              <a:t>Симуляционная</a:t>
            </a:r>
            <a:r>
              <a:rPr lang="ru-RU" sz="9600" dirty="0"/>
              <a:t> модель</a:t>
            </a:r>
            <a:endParaRPr lang="en-US" sz="9600" dirty="0"/>
          </a:p>
          <a:p>
            <a:endParaRPr lang="ru-RU" sz="8000" dirty="0"/>
          </a:p>
          <a:p>
            <a:r>
              <a:rPr lang="ru-RU" sz="6600" b="0" dirty="0">
                <a:solidFill>
                  <a:schemeClr val="tx1"/>
                </a:solidFill>
                <a:latin typeface="+mn-lt"/>
              </a:rPr>
              <a:t>для расчета стоимости </a:t>
            </a:r>
            <a:r>
              <a:rPr lang="en-US" sz="6600" b="0" dirty="0">
                <a:solidFill>
                  <a:schemeClr val="tx1"/>
                </a:solidFill>
                <a:latin typeface="+mn-lt"/>
              </a:rPr>
              <a:t>Range Accrual</a:t>
            </a:r>
            <a:endParaRPr lang="ru-RU" sz="66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0C510-CA9C-B6DC-E583-7AF555885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1200" y="11156780"/>
            <a:ext cx="7316280" cy="1477328"/>
          </a:xfrm>
        </p:spPr>
        <p:txBody>
          <a:bodyPr/>
          <a:lstStyle/>
          <a:p>
            <a:r>
              <a:rPr lang="ru-RU" dirty="0"/>
              <a:t>Дмитрий Труфанов</a:t>
            </a:r>
            <a:br>
              <a:rPr lang="ru-RU" dirty="0"/>
            </a:br>
            <a:r>
              <a:rPr lang="ru-RU" dirty="0"/>
              <a:t>Арсений Смирнов</a:t>
            </a:r>
            <a:br>
              <a:rPr lang="ru-RU" dirty="0"/>
            </a:br>
            <a:r>
              <a:rPr lang="ru-RU" dirty="0"/>
              <a:t>Никита Лебедев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9186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91327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1883593"/>
          </a:xfrm>
        </p:spPr>
        <p:txBody>
          <a:bodyPr vert="horz" tIns="0">
            <a:spAutoFit/>
          </a:bodyPr>
          <a:lstStyle/>
          <a:p>
            <a:r>
              <a:rPr lang="ru-RU" dirty="0"/>
              <a:t>Историческая процентная ставка </a:t>
            </a:r>
            <a:r>
              <a:rPr lang="en-US" dirty="0"/>
              <a:t>SOFR </a:t>
            </a:r>
            <a:r>
              <a:rPr lang="ru-RU" dirty="0"/>
              <a:t>и </a:t>
            </a:r>
            <a:r>
              <a:rPr lang="en-US" dirty="0" err="1"/>
              <a:t>MosPrime</a:t>
            </a:r>
            <a:endParaRPr lang="ru-RU" dirty="0"/>
          </a:p>
        </p:txBody>
      </p:sp>
      <p:pic>
        <p:nvPicPr>
          <p:cNvPr id="23" name="Picture 22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80EEBC20-DCA9-649C-49A4-AD7CCEE4F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48" y="2951279"/>
            <a:ext cx="17063316" cy="821172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BD96B1-806B-CBD3-C9EE-6A9A7F0891B2}"/>
              </a:ext>
            </a:extLst>
          </p:cNvPr>
          <p:cNvSpPr/>
          <p:nvPr/>
        </p:nvSpPr>
        <p:spPr>
          <a:xfrm>
            <a:off x="4688320" y="11162998"/>
            <a:ext cx="7502886" cy="13338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 err="1">
                <a:solidFill>
                  <a:schemeClr val="tx1"/>
                </a:solidFill>
                <a:sym typeface="Arial"/>
              </a:rPr>
              <a:t>Доковидный</a:t>
            </a:r>
            <a:r>
              <a:rPr lang="ru-RU" sz="3200" b="1" dirty="0">
                <a:solidFill>
                  <a:schemeClr val="tx1"/>
                </a:solidFill>
                <a:sym typeface="Arial"/>
              </a:rPr>
              <a:t> период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562B5DB-99EF-5C91-C128-8DA75797FFBE}"/>
              </a:ext>
            </a:extLst>
          </p:cNvPr>
          <p:cNvSpPr/>
          <p:nvPr/>
        </p:nvSpPr>
        <p:spPr>
          <a:xfrm>
            <a:off x="12552493" y="11162999"/>
            <a:ext cx="6622197" cy="13338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sym typeface="Arial"/>
              </a:rPr>
              <a:t>Ковидный период</a:t>
            </a:r>
          </a:p>
        </p:txBody>
      </p:sp>
    </p:spTree>
    <p:extLst>
      <p:ext uri="{BB962C8B-B14F-4D97-AF65-F5344CB8AC3E}">
        <p14:creationId xmlns:p14="http://schemas.microsoft.com/office/powerpoint/2010/main" val="305266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76280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Симуляции ставок по всем данным</a:t>
            </a:r>
          </a:p>
        </p:txBody>
      </p:sp>
      <p:pic>
        <p:nvPicPr>
          <p:cNvPr id="18" name="Picture 17" descr="A graph of colored lines&#10;&#10;Description automatically generated">
            <a:extLst>
              <a:ext uri="{FF2B5EF4-FFF2-40B4-BE49-F238E27FC236}">
                <a16:creationId xmlns:a16="http://schemas.microsoft.com/office/drawing/2014/main" id="{1192BCF0-11A8-8840-4E14-A4FF0E488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10" y="3257550"/>
            <a:ext cx="7467601" cy="7200900"/>
          </a:xfrm>
          <a:prstGeom prst="rect">
            <a:avLst/>
          </a:prstGeom>
        </p:spPr>
      </p:pic>
      <p:pic>
        <p:nvPicPr>
          <p:cNvPr id="20" name="Picture 19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1F058E6C-580F-1A29-9AF2-6412AA24C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56" y="3257550"/>
            <a:ext cx="7389812" cy="7200900"/>
          </a:xfrm>
          <a:prstGeom prst="rect">
            <a:avLst/>
          </a:prstGeom>
        </p:spPr>
      </p:pic>
      <p:pic>
        <p:nvPicPr>
          <p:cNvPr id="22" name="Picture 21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B68D2EF-3B2C-380E-D292-C739F4A9F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17" y="3257550"/>
            <a:ext cx="7445376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034370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Симуляции ставок по </a:t>
            </a:r>
            <a:r>
              <a:rPr lang="ru-RU" dirty="0" err="1"/>
              <a:t>доковидному</a:t>
            </a:r>
            <a:r>
              <a:rPr lang="ru-RU" dirty="0"/>
              <a:t> периоду</a:t>
            </a:r>
          </a:p>
        </p:txBody>
      </p:sp>
      <p:pic>
        <p:nvPicPr>
          <p:cNvPr id="6" name="Picture 5" descr="A graph showing a line of different colored lines&#10;&#10;Description automatically generated">
            <a:extLst>
              <a:ext uri="{FF2B5EF4-FFF2-40B4-BE49-F238E27FC236}">
                <a16:creationId xmlns:a16="http://schemas.microsoft.com/office/drawing/2014/main" id="{0140E958-D34D-613D-1401-90A5546E3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11" y="3442447"/>
            <a:ext cx="7772400" cy="7215637"/>
          </a:xfrm>
          <a:prstGeom prst="rect">
            <a:avLst/>
          </a:prstGeom>
        </p:spPr>
      </p:pic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F9F2AD6-3980-EB6B-0B12-4FAD0249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26" y="3442447"/>
            <a:ext cx="7538559" cy="7215637"/>
          </a:xfrm>
          <a:prstGeom prst="rect">
            <a:avLst/>
          </a:prstGeom>
        </p:spPr>
      </p:pic>
      <p:pic>
        <p:nvPicPr>
          <p:cNvPr id="10" name="Picture 9" descr="A graph showing the number of different colored lines&#10;&#10;Description automatically generated">
            <a:extLst>
              <a:ext uri="{FF2B5EF4-FFF2-40B4-BE49-F238E27FC236}">
                <a16:creationId xmlns:a16="http://schemas.microsoft.com/office/drawing/2014/main" id="{79D56BF8-2A62-8E93-8E33-D370467ED2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100" y="3442447"/>
            <a:ext cx="7983968" cy="72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0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90439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1891865"/>
          </a:xfrm>
        </p:spPr>
        <p:txBody>
          <a:bodyPr vert="horz" tIns="0">
            <a:spAutoFit/>
          </a:bodyPr>
          <a:lstStyle/>
          <a:p>
            <a:r>
              <a:rPr lang="ru-RU" dirty="0"/>
              <a:t>Симуляции ставок по ковидному периоду (рекомендуемая)</a:t>
            </a:r>
          </a:p>
        </p:txBody>
      </p:sp>
      <p:pic>
        <p:nvPicPr>
          <p:cNvPr id="16" name="Picture 15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0E293668-ED9E-F795-87EF-9DD451165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3" y="3301998"/>
            <a:ext cx="7772400" cy="7331172"/>
          </a:xfrm>
          <a:prstGeom prst="rect">
            <a:avLst/>
          </a:prstGeom>
        </p:spPr>
      </p:pic>
      <p:pic>
        <p:nvPicPr>
          <p:cNvPr id="19" name="Picture 18" descr="A graph of a graph showing a variety of colors&#10;&#10;Description automatically generated with medium confidence">
            <a:extLst>
              <a:ext uri="{FF2B5EF4-FFF2-40B4-BE49-F238E27FC236}">
                <a16:creationId xmlns:a16="http://schemas.microsoft.com/office/drawing/2014/main" id="{5A1119CA-DAA1-8F87-1637-8E67801A3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40" y="3301999"/>
            <a:ext cx="7614011" cy="7331172"/>
          </a:xfrm>
          <a:prstGeom prst="rect">
            <a:avLst/>
          </a:prstGeom>
        </p:spPr>
      </p:pic>
      <p:pic>
        <p:nvPicPr>
          <p:cNvPr id="22" name="Picture 21" descr="A graph showing the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FC369D4-527B-5687-3F21-7660DF4D57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40" y="3245005"/>
            <a:ext cx="7772400" cy="722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2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Для подпора параметров написали </a:t>
            </a:r>
            <a:r>
              <a:rPr lang="ru-RU" dirty="0" err="1"/>
              <a:t>гридсерч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67F47-9049-F1C8-7C6A-807704C85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775" y="2440459"/>
            <a:ext cx="21717454" cy="4611813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9207D876-43FF-94E5-2F0E-89E8F8690C78}"/>
              </a:ext>
            </a:extLst>
          </p:cNvPr>
          <p:cNvSpPr/>
          <p:nvPr/>
        </p:nvSpPr>
        <p:spPr>
          <a:xfrm>
            <a:off x="1501775" y="7882153"/>
            <a:ext cx="3733165" cy="3393388"/>
          </a:xfrm>
          <a:prstGeom prst="wedgeRectCallout">
            <a:avLst>
              <a:gd name="adj1" fmla="val -2155"/>
              <a:gd name="adj2" fmla="val -148869"/>
            </a:avLst>
          </a:prstGeom>
          <a:solidFill>
            <a:schemeClr val="accent3">
              <a:lumMod val="20000"/>
              <a:lumOff val="80000"/>
              <a:alpha val="686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dirty="0">
                <a:solidFill>
                  <a:schemeClr val="tx1"/>
                </a:solidFill>
                <a:sym typeface="Arial"/>
              </a:rPr>
              <a:t>Считаем ожидаемую процентную ставку на следующий период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EE2D9E2-6C0A-2CBA-925D-94FFF52447BE}"/>
              </a:ext>
            </a:extLst>
          </p:cNvPr>
          <p:cNvSpPr/>
          <p:nvPr/>
        </p:nvSpPr>
        <p:spPr>
          <a:xfrm>
            <a:off x="5791041" y="7882153"/>
            <a:ext cx="3733165" cy="3393388"/>
          </a:xfrm>
          <a:prstGeom prst="wedgeRectCallout">
            <a:avLst>
              <a:gd name="adj1" fmla="val -83592"/>
              <a:gd name="adj2" fmla="val -139835"/>
            </a:avLst>
          </a:prstGeom>
          <a:solidFill>
            <a:schemeClr val="accent3">
              <a:lumMod val="20000"/>
              <a:lumOff val="80000"/>
              <a:alpha val="686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dirty="0">
                <a:solidFill>
                  <a:schemeClr val="tx1"/>
                </a:solidFill>
                <a:sym typeface="Arial"/>
              </a:rPr>
              <a:t>Оптимизируем по 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MAE</a:t>
            </a:r>
            <a:endParaRPr lang="ru-RU" sz="32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0BD25FC-DBD8-A0E1-4D4D-71F5CA1C98C6}"/>
              </a:ext>
            </a:extLst>
          </p:cNvPr>
          <p:cNvSpPr/>
          <p:nvPr/>
        </p:nvSpPr>
        <p:spPr>
          <a:xfrm>
            <a:off x="10080307" y="7882153"/>
            <a:ext cx="4777901" cy="3393388"/>
          </a:xfrm>
          <a:prstGeom prst="wedgeRectCallout">
            <a:avLst>
              <a:gd name="adj1" fmla="val -53814"/>
              <a:gd name="adj2" fmla="val -80744"/>
            </a:avLst>
          </a:prstGeom>
          <a:solidFill>
            <a:schemeClr val="accent3">
              <a:lumMod val="20000"/>
              <a:lumOff val="80000"/>
              <a:alpha val="686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dirty="0">
                <a:solidFill>
                  <a:schemeClr val="tx1"/>
                </a:solidFill>
                <a:sym typeface="Arial"/>
              </a:rPr>
              <a:t>Получаем искомые значения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Скорость схождения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Целевой уровень для ставок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177F97-DC0B-F7F5-039A-1143974FEE02}"/>
              </a:ext>
            </a:extLst>
          </p:cNvPr>
          <p:cNvSpPr/>
          <p:nvPr/>
        </p:nvSpPr>
        <p:spPr>
          <a:xfrm>
            <a:off x="15407640" y="7360919"/>
            <a:ext cx="8592228" cy="5944534"/>
          </a:xfrm>
          <a:prstGeom prst="roundRect">
            <a:avLst>
              <a:gd name="adj" fmla="val 95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ru-RU" sz="3200" b="1" dirty="0">
                <a:solidFill>
                  <a:schemeClr val="tx1"/>
                </a:solidFill>
                <a:sym typeface="Arial"/>
              </a:rPr>
              <a:t>Итоговые параметры из </a:t>
            </a:r>
            <a:r>
              <a:rPr lang="en-US" sz="3200" b="1" dirty="0" err="1">
                <a:solidFill>
                  <a:schemeClr val="tx1"/>
                </a:solidFill>
                <a:sym typeface="Arial"/>
              </a:rPr>
              <a:t>gridsearch</a:t>
            </a:r>
            <a:r>
              <a:rPr lang="en-US" sz="3200" b="1" dirty="0">
                <a:solidFill>
                  <a:schemeClr val="tx1"/>
                </a:solidFill>
                <a:sym typeface="Arial"/>
              </a:rPr>
              <a:t> </a:t>
            </a:r>
            <a:r>
              <a:rPr lang="ru-RU" sz="3200" b="1" dirty="0">
                <a:solidFill>
                  <a:schemeClr val="tx1"/>
                </a:solidFill>
                <a:sym typeface="Arial"/>
              </a:rPr>
              <a:t>на ковидном периоде</a:t>
            </a:r>
            <a:r>
              <a:rPr lang="en-US" sz="3200" b="1" dirty="0">
                <a:solidFill>
                  <a:schemeClr val="tx1"/>
                </a:solidFill>
                <a:sym typeface="Arial"/>
              </a:rPr>
              <a:t>:</a:t>
            </a:r>
            <a:endParaRPr lang="ru-RU" sz="3200" b="1" dirty="0">
              <a:solidFill>
                <a:schemeClr val="tx1"/>
              </a:solidFill>
              <a:sym typeface="Arial"/>
            </a:endParaRPr>
          </a:p>
          <a:p>
            <a:pPr algn="l"/>
            <a:r>
              <a:rPr lang="en-US" sz="3200" dirty="0" err="1">
                <a:solidFill>
                  <a:schemeClr val="tx1"/>
                </a:solidFill>
                <a:sym typeface="Arial"/>
              </a:rPr>
              <a:t>MosPrime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Скорость схождения (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a)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: 0.005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Целевой уровень (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b)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: 0.1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Волатильность (СКО): берём по выборке</a:t>
            </a:r>
            <a:endParaRPr lang="en-US" sz="3200" dirty="0">
              <a:solidFill>
                <a:schemeClr val="tx1"/>
              </a:solidFill>
              <a:sym typeface="Arial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sym typeface="Arial"/>
            </a:endParaRPr>
          </a:p>
          <a:p>
            <a:pPr algn="l"/>
            <a:r>
              <a:rPr lang="en-US" sz="3200" dirty="0">
                <a:solidFill>
                  <a:schemeClr val="tx1"/>
                </a:solidFill>
                <a:sym typeface="Arial"/>
              </a:rPr>
              <a:t>SOFR</a:t>
            </a:r>
            <a:endParaRPr lang="ru-RU" sz="3200" dirty="0">
              <a:solidFill>
                <a:schemeClr val="tx1"/>
              </a:solidFill>
              <a:sym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Скорость схождения (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a)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: 0.0001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Целевой уровень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 (b)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: 0.0011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Волатильность (СКО) берём по выборке</a:t>
            </a:r>
            <a:endParaRPr lang="en-US" sz="3200" dirty="0">
              <a:solidFill>
                <a:schemeClr val="tx1"/>
              </a:solidFill>
              <a:sym typeface="Arial"/>
            </a:endParaRPr>
          </a:p>
          <a:p>
            <a:endParaRPr lang="en-US" sz="3200" dirty="0">
              <a:solidFill>
                <a:schemeClr val="tx1"/>
              </a:solidFill>
              <a:sym typeface="Arial"/>
            </a:endParaRPr>
          </a:p>
          <a:p>
            <a:pPr algn="l"/>
            <a:endParaRPr lang="en-GB" sz="3200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4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067331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Подобранные параметры соответствуют логике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177F97-DC0B-F7F5-039A-1143974FEE02}"/>
              </a:ext>
            </a:extLst>
          </p:cNvPr>
          <p:cNvSpPr/>
          <p:nvPr/>
        </p:nvSpPr>
        <p:spPr>
          <a:xfrm>
            <a:off x="1501775" y="7723433"/>
            <a:ext cx="6193631" cy="2182454"/>
          </a:xfrm>
          <a:prstGeom prst="roundRect">
            <a:avLst>
              <a:gd name="adj" fmla="val 17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en-US" sz="3200" dirty="0" err="1">
                <a:solidFill>
                  <a:schemeClr val="tx1"/>
                </a:solidFill>
                <a:sym typeface="Arial"/>
              </a:rPr>
              <a:t>MosPrime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Скорость схождения (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a)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: 0.005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Целевой уровень (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b)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: 0.1</a:t>
            </a:r>
            <a:endParaRPr lang="en-US" sz="32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EF3024-6A4B-2AE0-F0B7-BBD62025187A}"/>
              </a:ext>
            </a:extLst>
          </p:cNvPr>
          <p:cNvSpPr/>
          <p:nvPr/>
        </p:nvSpPr>
        <p:spPr>
          <a:xfrm>
            <a:off x="1501775" y="10328462"/>
            <a:ext cx="6193631" cy="2182455"/>
          </a:xfrm>
          <a:prstGeom prst="roundRect">
            <a:avLst>
              <a:gd name="adj" fmla="val 17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en-US" sz="3200" dirty="0">
                <a:solidFill>
                  <a:schemeClr val="tx1"/>
                </a:solidFill>
                <a:sym typeface="Arial"/>
              </a:rPr>
              <a:t>SOFR</a:t>
            </a:r>
            <a:endParaRPr lang="ru-RU" sz="3200" dirty="0">
              <a:solidFill>
                <a:schemeClr val="tx1"/>
              </a:solidFill>
              <a:sym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Скорость схождения (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a)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: 0.0001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Целевой уровень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 (b)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: 0.0011</a:t>
            </a:r>
            <a:endParaRPr lang="en-US" sz="32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D0439-45DC-8E9F-FE7E-F7D80895A01B}"/>
              </a:ext>
            </a:extLst>
          </p:cNvPr>
          <p:cNvSpPr txBox="1"/>
          <p:nvPr/>
        </p:nvSpPr>
        <p:spPr>
          <a:xfrm>
            <a:off x="8703112" y="8075996"/>
            <a:ext cx="9244808" cy="147732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400"/>
              </a:spcAft>
            </a:pPr>
            <a:r>
              <a:rPr lang="ru-RU" sz="3200" dirty="0"/>
              <a:t>Целевой уровень процентной ставки выше ковидного, т.к. ожидается постепенное снижение </a:t>
            </a:r>
            <a:r>
              <a:rPr lang="en-US" sz="3200" dirty="0"/>
              <a:t>QE</a:t>
            </a:r>
            <a:r>
              <a:rPr lang="ru-RU" sz="3200" dirty="0"/>
              <a:t> с учетом снятия ковидных ограничений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EAADF9-044E-FAD6-5C45-0206D3982D97}"/>
              </a:ext>
            </a:extLst>
          </p:cNvPr>
          <p:cNvSpPr txBox="1"/>
          <p:nvPr/>
        </p:nvSpPr>
        <p:spPr>
          <a:xfrm>
            <a:off x="1510108" y="2276972"/>
            <a:ext cx="21883292" cy="473975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400"/>
              </a:spcAft>
            </a:pPr>
            <a:r>
              <a:rPr lang="ru-RU" sz="3200" b="1" dirty="0"/>
              <a:t>Целевой уровень</a:t>
            </a:r>
            <a:br>
              <a:rPr lang="ru-RU" sz="3200" b="1" dirty="0"/>
            </a:br>
            <a:r>
              <a:rPr lang="ru-RU" sz="3200" i="1" dirty="0"/>
              <a:t>- уровень, к которому будет сходиться ставка со временем. </a:t>
            </a:r>
            <a:r>
              <a:rPr lang="ru-RU" sz="3200" dirty="0"/>
              <a:t>В условиях конца 2021 года </a:t>
            </a:r>
            <a:r>
              <a:rPr lang="ru-RU" sz="3200" b="1" dirty="0"/>
              <a:t>ЦБ</a:t>
            </a:r>
            <a:r>
              <a:rPr lang="ru-RU" sz="3200" dirty="0"/>
              <a:t> изъявлял опасения о закручивании инфляционной спирали, поэтому было принято решение поднимать ключевую ставку, от которой напрямую зависят ставки овернайт. Поэтому на нашем симуляции овернайт ставки растут. ФРС, в свою очередь, продолжал заверять рынок, что ставки будут на низком уровне ещё долгое время для поддержания экономики и финансовых рынков, именно поэтому </a:t>
            </a:r>
            <a:r>
              <a:rPr lang="en-US" sz="3200" dirty="0"/>
              <a:t>SOFR </a:t>
            </a:r>
            <a:r>
              <a:rPr lang="ru-RU" sz="3200" dirty="0"/>
              <a:t>на наших симуляциях дрейфует в боковике</a:t>
            </a:r>
          </a:p>
          <a:p>
            <a:pPr>
              <a:spcAft>
                <a:spcPts val="2400"/>
              </a:spcAft>
            </a:pPr>
            <a:r>
              <a:rPr lang="ru-RU" sz="3200" b="1" dirty="0"/>
              <a:t>Скорость схождения</a:t>
            </a:r>
            <a:br>
              <a:rPr lang="ru-RU" sz="3200" b="1" dirty="0"/>
            </a:br>
            <a:r>
              <a:rPr lang="ru-RU" sz="3200" i="1" dirty="0"/>
              <a:t>- чем выше, тем быстрее будет стремиться вернуться к целевому уровню</a:t>
            </a:r>
            <a:r>
              <a:rPr lang="ru-RU" sz="3200" dirty="0"/>
              <a:t>. У </a:t>
            </a:r>
            <a:r>
              <a:rPr lang="en-US" sz="3200" dirty="0" err="1">
                <a:solidFill>
                  <a:schemeClr val="tx1"/>
                </a:solidFill>
                <a:sym typeface="Arial"/>
              </a:rPr>
              <a:t>MosPrime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</a:t>
            </a:r>
            <a:r>
              <a:rPr lang="ru-RU" sz="3200" dirty="0">
                <a:sym typeface="Arial"/>
              </a:rPr>
              <a:t>скорость выше, так как наш ЦБ проявлял более решительный настрой в изменении ключевой ставки (и делал это быстрее)</a:t>
            </a:r>
            <a:endParaRPr lang="ru-RU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1E6EA-9E83-DECD-C79B-3BA0FE848A94}"/>
              </a:ext>
            </a:extLst>
          </p:cNvPr>
          <p:cNvSpPr txBox="1"/>
          <p:nvPr/>
        </p:nvSpPr>
        <p:spPr>
          <a:xfrm>
            <a:off x="8703112" y="10927246"/>
            <a:ext cx="8969068" cy="9848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400"/>
              </a:spcAft>
            </a:pPr>
            <a:r>
              <a:rPr lang="ru-RU" sz="3200" dirty="0"/>
              <a:t>Не ожидается значительного изменения ставки в сравнении с ковидным периодом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3F656A-154E-4F34-3D5A-395DD04EA3F8}"/>
              </a:ext>
            </a:extLst>
          </p:cNvPr>
          <p:cNvCxnSpPr/>
          <p:nvPr/>
        </p:nvCxnSpPr>
        <p:spPr>
          <a:xfrm>
            <a:off x="1510108" y="5400870"/>
            <a:ext cx="21883292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05BB07B9-118A-4597-93EF-6B293B54FD43}"/>
              </a:ext>
            </a:extLst>
          </p:cNvPr>
          <p:cNvCxnSpPr/>
          <p:nvPr/>
        </p:nvCxnSpPr>
        <p:spPr>
          <a:xfrm>
            <a:off x="1510108" y="7266992"/>
            <a:ext cx="21883292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7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D0855C-F297-DA95-112E-229370B1A532}"/>
              </a:ext>
            </a:extLst>
          </p:cNvPr>
          <p:cNvSpPr/>
          <p:nvPr/>
        </p:nvSpPr>
        <p:spPr>
          <a:xfrm>
            <a:off x="1320800" y="9484384"/>
            <a:ext cx="18897600" cy="1067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RU" sz="3200" dirty="0">
              <a:solidFill>
                <a:schemeClr val="bg2"/>
              </a:solidFill>
              <a:sym typeface="Arial"/>
            </a:endParaRPr>
          </a:p>
        </p:txBody>
      </p:sp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B8EFF3B4-AE69-3995-F1F7-0A7C374665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B8EFF3B4-AE69-3995-F1F7-0A7C374665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18A12D-FFD0-B785-93F4-09165CFE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>
                <a:solidFill>
                  <a:schemeClr val="accent2"/>
                </a:solidFill>
              </a:rPr>
              <a:t>Что хотим рассказать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F4565F93-DCC9-91F2-DF67-3A5A1F0ABD7E}"/>
              </a:ext>
            </a:extLst>
          </p:cNvPr>
          <p:cNvSpPr txBox="1">
            <a:spLocks/>
          </p:cNvSpPr>
          <p:nvPr/>
        </p:nvSpPr>
        <p:spPr>
          <a:xfrm>
            <a:off x="1501200" y="4482868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01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319EC3C5-F545-71CD-E053-F4AE07D4DC61}"/>
              </a:ext>
            </a:extLst>
          </p:cNvPr>
          <p:cNvSpPr txBox="1">
            <a:spLocks/>
          </p:cNvSpPr>
          <p:nvPr/>
        </p:nvSpPr>
        <p:spPr>
          <a:xfrm>
            <a:off x="1501200" y="6204849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01C43CA5-3136-7D1F-5F8C-7B92FFFB6317}"/>
              </a:ext>
            </a:extLst>
          </p:cNvPr>
          <p:cNvSpPr txBox="1">
            <a:spLocks/>
          </p:cNvSpPr>
          <p:nvPr/>
        </p:nvSpPr>
        <p:spPr>
          <a:xfrm>
            <a:off x="1501200" y="7926830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8684D54E-9AAF-0F9A-61E7-78B44485BA81}"/>
              </a:ext>
            </a:extLst>
          </p:cNvPr>
          <p:cNvSpPr txBox="1">
            <a:spLocks/>
          </p:cNvSpPr>
          <p:nvPr/>
        </p:nvSpPr>
        <p:spPr>
          <a:xfrm>
            <a:off x="3052567" y="4482868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2400"/>
              </a:spcAft>
            </a:pPr>
            <a:r>
              <a:rPr lang="ru-RU" dirty="0"/>
              <a:t>Выборка данных</a:t>
            </a:r>
            <a:endParaRPr lang="ru-RU" sz="4800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20F05A58-A5D4-222C-96CD-87F610AD9FB7}"/>
              </a:ext>
            </a:extLst>
          </p:cNvPr>
          <p:cNvSpPr txBox="1">
            <a:spLocks/>
          </p:cNvSpPr>
          <p:nvPr/>
        </p:nvSpPr>
        <p:spPr>
          <a:xfrm>
            <a:off x="3052567" y="6204849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Используемые модели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7331827F-7609-AC65-5151-BED3E6BDCECB}"/>
              </a:ext>
            </a:extLst>
          </p:cNvPr>
          <p:cNvSpPr txBox="1">
            <a:spLocks/>
          </p:cNvSpPr>
          <p:nvPr/>
        </p:nvSpPr>
        <p:spPr>
          <a:xfrm>
            <a:off x="3052567" y="7926830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Подбор параметров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4FF07F88-C950-D60E-87D8-9B4F7F01F353}"/>
              </a:ext>
            </a:extLst>
          </p:cNvPr>
          <p:cNvSpPr txBox="1">
            <a:spLocks/>
          </p:cNvSpPr>
          <p:nvPr/>
        </p:nvSpPr>
        <p:spPr>
          <a:xfrm>
            <a:off x="1501200" y="9648811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5" name="Текст 34">
            <a:extLst>
              <a:ext uri="{FF2B5EF4-FFF2-40B4-BE49-F238E27FC236}">
                <a16:creationId xmlns:a16="http://schemas.microsoft.com/office/drawing/2014/main" id="{119EB4ED-DAB3-4E57-367A-8CA015BE0806}"/>
              </a:ext>
            </a:extLst>
          </p:cNvPr>
          <p:cNvSpPr txBox="1">
            <a:spLocks/>
          </p:cNvSpPr>
          <p:nvPr/>
        </p:nvSpPr>
        <p:spPr>
          <a:xfrm>
            <a:off x="3052567" y="9648811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>
                <a:solidFill>
                  <a:schemeClr val="bg2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33007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388399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Расчет </a:t>
            </a:r>
            <a:r>
              <a:rPr lang="en-US" dirty="0"/>
              <a:t>payout</a:t>
            </a:r>
            <a:endParaRPr lang="ru-RU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C0BC7E-C7B3-60BB-1671-E837D2FE0A5B}"/>
              </a:ext>
            </a:extLst>
          </p:cNvPr>
          <p:cNvSpPr/>
          <p:nvPr/>
        </p:nvSpPr>
        <p:spPr>
          <a:xfrm>
            <a:off x="1501773" y="2804576"/>
            <a:ext cx="5889626" cy="46151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sym typeface="Arial"/>
              </a:rPr>
              <a:t>Цена</a:t>
            </a:r>
            <a:r>
              <a:rPr lang="en-US" sz="3200" b="1" dirty="0">
                <a:solidFill>
                  <a:schemeClr val="tx1"/>
                </a:solidFill>
                <a:sym typeface="Arial"/>
              </a:rPr>
              <a:t> </a:t>
            </a:r>
            <a:r>
              <a:rPr lang="ru-RU" sz="3200" b="1" dirty="0">
                <a:solidFill>
                  <a:schemeClr val="tx1"/>
                </a:solidFill>
                <a:sym typeface="Arial"/>
              </a:rPr>
              <a:t>для </a:t>
            </a:r>
            <a:r>
              <a:rPr lang="en-US" sz="3200" b="1" dirty="0">
                <a:solidFill>
                  <a:schemeClr val="tx1"/>
                </a:solidFill>
                <a:sym typeface="Arial"/>
              </a:rPr>
              <a:t>Range Accrual</a:t>
            </a:r>
            <a:r>
              <a:rPr lang="ru-RU" sz="3200" b="1" dirty="0">
                <a:solidFill>
                  <a:schemeClr val="tx1"/>
                </a:solidFill>
                <a:sym typeface="Arial"/>
              </a:rPr>
              <a:t/>
            </a:r>
            <a:br>
              <a:rPr lang="ru-RU" sz="3200" b="1" dirty="0">
                <a:solidFill>
                  <a:schemeClr val="tx1"/>
                </a:solidFill>
                <a:sym typeface="Arial"/>
              </a:rPr>
            </a:br>
            <a:endParaRPr lang="en-GB" sz="3200" b="1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2FD463-1915-C778-8683-0A55327328CC}"/>
              </a:ext>
            </a:extLst>
          </p:cNvPr>
          <p:cNvSpPr txBox="1"/>
          <p:nvPr/>
        </p:nvSpPr>
        <p:spPr>
          <a:xfrm>
            <a:off x="8058626" y="3037697"/>
            <a:ext cx="6708934" cy="566308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ru-RU" sz="3200" b="1" dirty="0"/>
              <a:t>Ввод</a:t>
            </a:r>
            <a:r>
              <a:rPr lang="ru-RU" sz="3200" dirty="0"/>
              <a:t> модели (данные по ставкам):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Notional -  </a:t>
            </a:r>
            <a:r>
              <a:rPr lang="ru-RU" sz="3200" dirty="0"/>
              <a:t>максимальная выплата</a:t>
            </a:r>
          </a:p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 err="1"/>
              <a:t>Days_within_range</a:t>
            </a:r>
            <a:r>
              <a:rPr lang="en-US" sz="3200" dirty="0"/>
              <a:t> -  </a:t>
            </a:r>
            <a:r>
              <a:rPr lang="ru-RU" sz="3200" dirty="0"/>
              <a:t>дней, когда курс был в периоде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�</a:t>
            </a:r>
            <a:r>
              <a:rPr lang="en-GB" sz="3200" dirty="0"/>
              <a:t>r</a:t>
            </a:r>
            <a:r>
              <a:rPr lang="en-US" sz="3200" baseline="-25000" dirty="0" err="1"/>
              <a:t>no_risk</a:t>
            </a:r>
            <a:r>
              <a:rPr lang="en-GB" sz="3200" dirty="0"/>
              <a:t> – </a:t>
            </a:r>
            <a:r>
              <a:rPr lang="ru-RU" sz="3200" dirty="0"/>
              <a:t>премия, которая требуется от инструмента</a:t>
            </a:r>
          </a:p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 err="1"/>
              <a:t>Total_days</a:t>
            </a:r>
            <a:r>
              <a:rPr lang="en-US" sz="3200" dirty="0"/>
              <a:t> -  </a:t>
            </a:r>
            <a:r>
              <a:rPr lang="ru-RU" sz="3200" dirty="0"/>
              <a:t>всего дней симуляции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B7FB9F-6857-B4E0-1FF0-2DDFC83A328F}"/>
              </a:ext>
            </a:extLst>
          </p:cNvPr>
          <p:cNvSpPr txBox="1"/>
          <p:nvPr/>
        </p:nvSpPr>
        <p:spPr>
          <a:xfrm>
            <a:off x="16504920" y="3037696"/>
            <a:ext cx="6202612" cy="17851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ru-RU" sz="3200" b="1" dirty="0"/>
              <a:t>Вывод</a:t>
            </a:r>
            <a:r>
              <a:rPr lang="ru-RU" sz="3200" dirty="0"/>
              <a:t> модели: </a:t>
            </a:r>
          </a:p>
          <a:p>
            <a:pPr algn="l">
              <a:spcAft>
                <a:spcPts val="2400"/>
              </a:spcAft>
            </a:pPr>
            <a:r>
              <a:rPr lang="ru-RU" sz="3200" dirty="0"/>
              <a:t>Берем среднюю цену по всем симуляциям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49218BDF-7F71-3E66-92E1-FC4F044E35FE}"/>
              </a:ext>
            </a:extLst>
          </p:cNvPr>
          <p:cNvSpPr/>
          <p:nvPr/>
        </p:nvSpPr>
        <p:spPr>
          <a:xfrm>
            <a:off x="1501771" y="8255802"/>
            <a:ext cx="6708935" cy="4185760"/>
          </a:xfrm>
          <a:prstGeom prst="wedgeRectCallout">
            <a:avLst>
              <a:gd name="adj1" fmla="val -10210"/>
              <a:gd name="adj2" fmla="val -8489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b="1" dirty="0">
                <a:solidFill>
                  <a:schemeClr val="tx1"/>
                </a:solidFill>
                <a:sym typeface="Arial"/>
              </a:rPr>
              <a:t>Процентные ставки:</a:t>
            </a:r>
          </a:p>
          <a:p>
            <a:pPr algn="l"/>
            <a:endParaRPr lang="ru-RU" sz="3200" dirty="0">
              <a:solidFill>
                <a:schemeClr val="tx1"/>
              </a:solidFill>
              <a:sym typeface="Arial"/>
            </a:endParaRPr>
          </a:p>
          <a:p>
            <a:pPr algn="l"/>
            <a:r>
              <a:rPr lang="ru-RU" sz="3200" dirty="0">
                <a:solidFill>
                  <a:schemeClr val="tx1"/>
                </a:solidFill>
                <a:sym typeface="Arial"/>
              </a:rPr>
              <a:t>Без блока с премией, получается, что мы имеем формулу 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payout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.</a:t>
            </a:r>
          </a:p>
          <a:p>
            <a:pPr algn="l"/>
            <a:endParaRPr lang="ru-RU" sz="3200" dirty="0">
              <a:solidFill>
                <a:schemeClr val="tx1"/>
              </a:solidFill>
              <a:sym typeface="Arial"/>
            </a:endParaRPr>
          </a:p>
          <a:p>
            <a:pPr algn="l"/>
            <a:r>
              <a:rPr lang="ru-RU" sz="3200" dirty="0">
                <a:solidFill>
                  <a:schemeClr val="tx1"/>
                </a:solidFill>
                <a:sym typeface="Arial"/>
              </a:rPr>
              <a:t>Базово в модели она выставлена как 0, но может быть внесена по желанию</a:t>
            </a:r>
            <a:endParaRPr lang="en-GB" sz="3200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483860-D9FA-C8D2-27FA-5222B8679A5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1772" y="5382720"/>
            <a:ext cx="5905954" cy="121204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544BA1-13F6-D9C1-8EE8-2C8CB8ECE0F0}"/>
              </a:ext>
            </a:extLst>
          </p:cNvPr>
          <p:cNvCxnSpPr>
            <a:cxnSpLocks/>
          </p:cNvCxnSpPr>
          <p:nvPr/>
        </p:nvCxnSpPr>
        <p:spPr>
          <a:xfrm>
            <a:off x="15714133" y="2928427"/>
            <a:ext cx="0" cy="4610471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08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491999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Скрипт расчета </a:t>
            </a:r>
            <a:r>
              <a:rPr lang="en-US" dirty="0"/>
              <a:t>payout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DEBA5-3A0B-3FC4-DC78-07DC15D9E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774" y="2617085"/>
            <a:ext cx="21472617" cy="7662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D38E4-4B43-576B-6AFB-0FD21E13ED01}"/>
              </a:ext>
            </a:extLst>
          </p:cNvPr>
          <p:cNvSpPr txBox="1"/>
          <p:nvPr/>
        </p:nvSpPr>
        <p:spPr>
          <a:xfrm>
            <a:off x="1501774" y="10685405"/>
            <a:ext cx="21383626" cy="17851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ru-RU" sz="3200" dirty="0"/>
              <a:t>В скрипте есть реализация удобная для тестирования</a:t>
            </a:r>
          </a:p>
          <a:p>
            <a:pPr algn="l">
              <a:spcAft>
                <a:spcPts val="2400"/>
              </a:spcAft>
            </a:pPr>
            <a:r>
              <a:rPr lang="ru-RU" sz="3200" dirty="0"/>
              <a:t>Более того, инвестор также может задать ставку дисконтирования денежных средств (доходность доступного ему безрискового актива) </a:t>
            </a:r>
          </a:p>
        </p:txBody>
      </p:sp>
    </p:spTree>
    <p:extLst>
      <p:ext uri="{BB962C8B-B14F-4D97-AF65-F5344CB8AC3E}">
        <p14:creationId xmlns:p14="http://schemas.microsoft.com/office/powerpoint/2010/main" val="127170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Реализация на основе симуляций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34BE43-A835-493B-B9E1-D3FC6D027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483" y="3193646"/>
            <a:ext cx="22377445" cy="85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8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D0855C-F297-DA95-112E-229370B1A532}"/>
              </a:ext>
            </a:extLst>
          </p:cNvPr>
          <p:cNvSpPr/>
          <p:nvPr/>
        </p:nvSpPr>
        <p:spPr>
          <a:xfrm>
            <a:off x="1320800" y="4318442"/>
            <a:ext cx="18897600" cy="1067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RU" sz="3200" dirty="0">
              <a:solidFill>
                <a:schemeClr val="bg2"/>
              </a:solidFill>
              <a:sym typeface="Arial"/>
            </a:endParaRPr>
          </a:p>
        </p:txBody>
      </p:sp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B8EFF3B4-AE69-3995-F1F7-0A7C374665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B8EFF3B4-AE69-3995-F1F7-0A7C374665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18A12D-FFD0-B785-93F4-09165CFE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>
                <a:solidFill>
                  <a:schemeClr val="accent2"/>
                </a:solidFill>
              </a:rPr>
              <a:t>Что хотим рассказать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F4565F93-DCC9-91F2-DF67-3A5A1F0ABD7E}"/>
              </a:ext>
            </a:extLst>
          </p:cNvPr>
          <p:cNvSpPr txBox="1">
            <a:spLocks/>
          </p:cNvSpPr>
          <p:nvPr/>
        </p:nvSpPr>
        <p:spPr>
          <a:xfrm>
            <a:off x="1501200" y="4482868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bg2"/>
                </a:solidFill>
              </a:rPr>
              <a:t>01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319EC3C5-F545-71CD-E053-F4AE07D4DC61}"/>
              </a:ext>
            </a:extLst>
          </p:cNvPr>
          <p:cNvSpPr txBox="1">
            <a:spLocks/>
          </p:cNvSpPr>
          <p:nvPr/>
        </p:nvSpPr>
        <p:spPr>
          <a:xfrm>
            <a:off x="1501200" y="6204849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01C43CA5-3136-7D1F-5F8C-7B92FFFB6317}"/>
              </a:ext>
            </a:extLst>
          </p:cNvPr>
          <p:cNvSpPr txBox="1">
            <a:spLocks/>
          </p:cNvSpPr>
          <p:nvPr/>
        </p:nvSpPr>
        <p:spPr>
          <a:xfrm>
            <a:off x="1501200" y="7926830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8684D54E-9AAF-0F9A-61E7-78B44485BA81}"/>
              </a:ext>
            </a:extLst>
          </p:cNvPr>
          <p:cNvSpPr txBox="1">
            <a:spLocks/>
          </p:cNvSpPr>
          <p:nvPr/>
        </p:nvSpPr>
        <p:spPr>
          <a:xfrm>
            <a:off x="3052567" y="4482868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2400"/>
              </a:spcAft>
            </a:pPr>
            <a:r>
              <a:rPr lang="ru-RU" dirty="0">
                <a:solidFill>
                  <a:schemeClr val="bg2"/>
                </a:solidFill>
              </a:rPr>
              <a:t>Выборка данных</a:t>
            </a:r>
            <a:endParaRPr lang="ru-RU" sz="4800" dirty="0">
              <a:solidFill>
                <a:schemeClr val="bg2"/>
              </a:solidFill>
            </a:endParaRP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20F05A58-A5D4-222C-96CD-87F610AD9FB7}"/>
              </a:ext>
            </a:extLst>
          </p:cNvPr>
          <p:cNvSpPr txBox="1">
            <a:spLocks/>
          </p:cNvSpPr>
          <p:nvPr/>
        </p:nvSpPr>
        <p:spPr>
          <a:xfrm>
            <a:off x="3052567" y="6204849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Используемые модели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7331827F-7609-AC65-5151-BED3E6BDCECB}"/>
              </a:ext>
            </a:extLst>
          </p:cNvPr>
          <p:cNvSpPr txBox="1">
            <a:spLocks/>
          </p:cNvSpPr>
          <p:nvPr/>
        </p:nvSpPr>
        <p:spPr>
          <a:xfrm>
            <a:off x="3052567" y="7926830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Подбор параметров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4FF07F88-C950-D60E-87D8-9B4F7F01F353}"/>
              </a:ext>
            </a:extLst>
          </p:cNvPr>
          <p:cNvSpPr txBox="1">
            <a:spLocks/>
          </p:cNvSpPr>
          <p:nvPr/>
        </p:nvSpPr>
        <p:spPr>
          <a:xfrm>
            <a:off x="1501200" y="9648811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" name="Текст 34">
            <a:extLst>
              <a:ext uri="{FF2B5EF4-FFF2-40B4-BE49-F238E27FC236}">
                <a16:creationId xmlns:a16="http://schemas.microsoft.com/office/drawing/2014/main" id="{119EB4ED-DAB3-4E57-367A-8CA015BE0806}"/>
              </a:ext>
            </a:extLst>
          </p:cNvPr>
          <p:cNvSpPr txBox="1">
            <a:spLocks/>
          </p:cNvSpPr>
          <p:nvPr/>
        </p:nvSpPr>
        <p:spPr>
          <a:xfrm>
            <a:off x="3052567" y="9648811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107136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B8EFF3B4-AE69-3995-F1F7-0A7C374665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B8EFF3B4-AE69-3995-F1F7-0A7C374665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18A12D-FFD0-B785-93F4-09165CFE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>
                <a:solidFill>
                  <a:schemeClr val="accent2"/>
                </a:solidFill>
              </a:rPr>
              <a:t>Что хотим рассказать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F4565F93-DCC9-91F2-DF67-3A5A1F0ABD7E}"/>
              </a:ext>
            </a:extLst>
          </p:cNvPr>
          <p:cNvSpPr txBox="1">
            <a:spLocks/>
          </p:cNvSpPr>
          <p:nvPr/>
        </p:nvSpPr>
        <p:spPr>
          <a:xfrm>
            <a:off x="1501200" y="4482868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01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319EC3C5-F545-71CD-E053-F4AE07D4DC61}"/>
              </a:ext>
            </a:extLst>
          </p:cNvPr>
          <p:cNvSpPr txBox="1">
            <a:spLocks/>
          </p:cNvSpPr>
          <p:nvPr/>
        </p:nvSpPr>
        <p:spPr>
          <a:xfrm>
            <a:off x="1501200" y="6204849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01C43CA5-3136-7D1F-5F8C-7B92FFFB6317}"/>
              </a:ext>
            </a:extLst>
          </p:cNvPr>
          <p:cNvSpPr txBox="1">
            <a:spLocks/>
          </p:cNvSpPr>
          <p:nvPr/>
        </p:nvSpPr>
        <p:spPr>
          <a:xfrm>
            <a:off x="1501200" y="7926830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8684D54E-9AAF-0F9A-61E7-78B44485BA81}"/>
              </a:ext>
            </a:extLst>
          </p:cNvPr>
          <p:cNvSpPr txBox="1">
            <a:spLocks/>
          </p:cNvSpPr>
          <p:nvPr/>
        </p:nvSpPr>
        <p:spPr>
          <a:xfrm>
            <a:off x="3052567" y="4482868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2400"/>
              </a:spcAft>
            </a:pPr>
            <a:r>
              <a:rPr lang="ru-RU" dirty="0"/>
              <a:t>Выборка данных</a:t>
            </a:r>
            <a:endParaRPr lang="ru-RU" sz="4800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20F05A58-A5D4-222C-96CD-87F610AD9FB7}"/>
              </a:ext>
            </a:extLst>
          </p:cNvPr>
          <p:cNvSpPr txBox="1">
            <a:spLocks/>
          </p:cNvSpPr>
          <p:nvPr/>
        </p:nvSpPr>
        <p:spPr>
          <a:xfrm>
            <a:off x="3052567" y="6204849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Используемые модели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7331827F-7609-AC65-5151-BED3E6BDCECB}"/>
              </a:ext>
            </a:extLst>
          </p:cNvPr>
          <p:cNvSpPr txBox="1">
            <a:spLocks/>
          </p:cNvSpPr>
          <p:nvPr/>
        </p:nvSpPr>
        <p:spPr>
          <a:xfrm>
            <a:off x="3052567" y="7926830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Подбор параметров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4FF07F88-C950-D60E-87D8-9B4F7F01F353}"/>
              </a:ext>
            </a:extLst>
          </p:cNvPr>
          <p:cNvSpPr txBox="1">
            <a:spLocks/>
          </p:cNvSpPr>
          <p:nvPr/>
        </p:nvSpPr>
        <p:spPr>
          <a:xfrm>
            <a:off x="1501200" y="9648811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5" name="Текст 34">
            <a:extLst>
              <a:ext uri="{FF2B5EF4-FFF2-40B4-BE49-F238E27FC236}">
                <a16:creationId xmlns:a16="http://schemas.microsoft.com/office/drawing/2014/main" id="{119EB4ED-DAB3-4E57-367A-8CA015BE0806}"/>
              </a:ext>
            </a:extLst>
          </p:cNvPr>
          <p:cNvSpPr txBox="1">
            <a:spLocks/>
          </p:cNvSpPr>
          <p:nvPr/>
        </p:nvSpPr>
        <p:spPr>
          <a:xfrm>
            <a:off x="3052567" y="9648811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>
                <a:solidFill>
                  <a:schemeClr val="bg2"/>
                </a:solidFill>
              </a:rPr>
              <a:t>Результат</a:t>
            </a:r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119EB4ED-DAB3-4E57-367A-8CA015BE0806}"/>
              </a:ext>
            </a:extLst>
          </p:cNvPr>
          <p:cNvSpPr txBox="1">
            <a:spLocks/>
          </p:cNvSpPr>
          <p:nvPr/>
        </p:nvSpPr>
        <p:spPr>
          <a:xfrm>
            <a:off x="3050634" y="9679349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Результат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4FF07F88-C950-D60E-87D8-9B4F7F01F353}"/>
              </a:ext>
            </a:extLst>
          </p:cNvPr>
          <p:cNvSpPr txBox="1">
            <a:spLocks/>
          </p:cNvSpPr>
          <p:nvPr/>
        </p:nvSpPr>
        <p:spPr>
          <a:xfrm>
            <a:off x="1503133" y="9679349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24" name="Rounded Rectangle 2">
            <a:extLst>
              <a:ext uri="{FF2B5EF4-FFF2-40B4-BE49-F238E27FC236}">
                <a16:creationId xmlns:a16="http://schemas.microsoft.com/office/drawing/2014/main" id="{EFD0855C-F297-DA95-112E-229370B1A532}"/>
              </a:ext>
            </a:extLst>
          </p:cNvPr>
          <p:cNvSpPr/>
          <p:nvPr/>
        </p:nvSpPr>
        <p:spPr>
          <a:xfrm>
            <a:off x="1230313" y="11144168"/>
            <a:ext cx="18897600" cy="1067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RU" sz="3200" dirty="0">
              <a:solidFill>
                <a:schemeClr val="bg2"/>
              </a:solidFill>
              <a:sym typeface="Arial"/>
            </a:endParaRP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119EB4ED-DAB3-4E57-367A-8CA015BE0806}"/>
              </a:ext>
            </a:extLst>
          </p:cNvPr>
          <p:cNvSpPr txBox="1">
            <a:spLocks/>
          </p:cNvSpPr>
          <p:nvPr/>
        </p:nvSpPr>
        <p:spPr>
          <a:xfrm>
            <a:off x="2954447" y="11317156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 smtClean="0">
                <a:solidFill>
                  <a:schemeClr val="bg2"/>
                </a:solidFill>
              </a:rPr>
              <a:t>Секретная дополнительная модель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047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90439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1883593"/>
          </a:xfrm>
        </p:spPr>
        <p:txBody>
          <a:bodyPr vert="horz" tIns="0">
            <a:spAutoFit/>
          </a:bodyPr>
          <a:lstStyle/>
          <a:p>
            <a:r>
              <a:rPr lang="ru-RU" dirty="0"/>
              <a:t>Симуляции ставок по </a:t>
            </a:r>
            <a:r>
              <a:rPr lang="ru-RU" dirty="0" err="1"/>
              <a:t>ковидному</a:t>
            </a:r>
            <a:r>
              <a:rPr lang="ru-RU" dirty="0"/>
              <a:t> </a:t>
            </a:r>
            <a:r>
              <a:rPr lang="ru-RU" dirty="0" smtClean="0"/>
              <a:t>периоду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en-US" dirty="0" err="1"/>
              <a:t>Vasicek</a:t>
            </a:r>
            <a:r>
              <a:rPr lang="en-US" dirty="0"/>
              <a:t> </a:t>
            </a:r>
            <a:r>
              <a:rPr lang="en-US" dirty="0" smtClean="0"/>
              <a:t>model</a:t>
            </a:r>
            <a:r>
              <a:rPr lang="ru-RU" dirty="0" smtClean="0"/>
              <a:t> – более простая модель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29" y="3304581"/>
            <a:ext cx="7701805" cy="73285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675" y="3309931"/>
            <a:ext cx="7611423" cy="73232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6733" y="3308350"/>
            <a:ext cx="7884356" cy="7324821"/>
          </a:xfrm>
          <a:prstGeom prst="rect">
            <a:avLst/>
          </a:prstGeom>
        </p:spPr>
      </p:pic>
      <p:sp>
        <p:nvSpPr>
          <p:cNvPr id="13" name="Rectangular Callout 2">
            <a:extLst>
              <a:ext uri="{FF2B5EF4-FFF2-40B4-BE49-F238E27FC236}">
                <a16:creationId xmlns:a16="http://schemas.microsoft.com/office/drawing/2014/main" id="{49218BDF-7F71-3E66-92E1-FC4F044E35FE}"/>
              </a:ext>
            </a:extLst>
          </p:cNvPr>
          <p:cNvSpPr/>
          <p:nvPr/>
        </p:nvSpPr>
        <p:spPr>
          <a:xfrm>
            <a:off x="201222" y="11230246"/>
            <a:ext cx="10221492" cy="2266950"/>
          </a:xfrm>
          <a:prstGeom prst="wedgeRectCallout">
            <a:avLst>
              <a:gd name="adj1" fmla="val -9276"/>
              <a:gd name="adj2" fmla="val -7494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b="1" dirty="0" smtClean="0">
                <a:solidFill>
                  <a:schemeClr val="tx1"/>
                </a:solidFill>
                <a:sym typeface="Arial"/>
              </a:rPr>
              <a:t>Отличие от </a:t>
            </a:r>
            <a:r>
              <a:rPr lang="en-US" sz="3200" b="1" dirty="0" smtClean="0">
                <a:solidFill>
                  <a:schemeClr val="tx1"/>
                </a:solidFill>
                <a:sym typeface="Arial"/>
              </a:rPr>
              <a:t>CIR:</a:t>
            </a:r>
            <a:endParaRPr lang="ru-RU" sz="3200" b="1" dirty="0">
              <a:solidFill>
                <a:schemeClr val="tx1"/>
              </a:solidFill>
              <a:sym typeface="Arial"/>
            </a:endParaRPr>
          </a:p>
          <a:p>
            <a:pPr algn="l"/>
            <a:endParaRPr lang="ru-RU" sz="3200" dirty="0">
              <a:solidFill>
                <a:schemeClr val="tx1"/>
              </a:solidFill>
              <a:sym typeface="Arial"/>
            </a:endParaRPr>
          </a:p>
          <a:p>
            <a:pPr algn="l"/>
            <a:r>
              <a:rPr lang="ru-RU" sz="3200" dirty="0" smtClean="0">
                <a:solidFill>
                  <a:schemeClr val="tx1"/>
                </a:solidFill>
                <a:sym typeface="Arial"/>
              </a:rPr>
              <a:t>Менее стабильная динамика </a:t>
            </a:r>
            <a:r>
              <a:rPr lang="en-US" sz="3200" dirty="0" err="1" smtClean="0">
                <a:solidFill>
                  <a:schemeClr val="tx1"/>
                </a:solidFill>
                <a:sym typeface="Arial"/>
              </a:rPr>
              <a:t>Mosprime</a:t>
            </a:r>
            <a:r>
              <a:rPr lang="en-US" sz="3200" dirty="0" smtClean="0">
                <a:solidFill>
                  <a:schemeClr val="tx1"/>
                </a:solidFill>
                <a:sym typeface="Arial"/>
              </a:rPr>
              <a:t>. </a:t>
            </a:r>
            <a:r>
              <a:rPr lang="ru-RU" sz="3200" dirty="0" smtClean="0">
                <a:solidFill>
                  <a:schemeClr val="tx1"/>
                </a:solidFill>
                <a:sym typeface="Arial"/>
              </a:rPr>
              <a:t>У </a:t>
            </a:r>
            <a:r>
              <a:rPr lang="en-US" sz="3200" dirty="0" smtClean="0">
                <a:solidFill>
                  <a:schemeClr val="tx1"/>
                </a:solidFill>
                <a:sym typeface="Arial"/>
              </a:rPr>
              <a:t>CIR </a:t>
            </a:r>
            <a:r>
              <a:rPr lang="ru-RU" sz="3200" dirty="0" smtClean="0">
                <a:solidFill>
                  <a:schemeClr val="tx1"/>
                </a:solidFill>
                <a:sym typeface="Arial"/>
              </a:rPr>
              <a:t>более ярко </a:t>
            </a:r>
            <a:r>
              <a:rPr lang="ru-RU" sz="3200" dirty="0" err="1" smtClean="0">
                <a:solidFill>
                  <a:schemeClr val="tx1"/>
                </a:solidFill>
                <a:sym typeface="Arial"/>
              </a:rPr>
              <a:t>выраженна</a:t>
            </a:r>
            <a:r>
              <a:rPr lang="ru-RU" sz="3200" dirty="0" smtClean="0">
                <a:solidFill>
                  <a:schemeClr val="tx1"/>
                </a:solidFill>
                <a:sym typeface="Arial"/>
              </a:rPr>
              <a:t> тенденция с росту ставки</a:t>
            </a:r>
            <a:endParaRPr lang="ru-RU" sz="32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5" name="Rectangular Callout 2">
            <a:extLst>
              <a:ext uri="{FF2B5EF4-FFF2-40B4-BE49-F238E27FC236}">
                <a16:creationId xmlns:a16="http://schemas.microsoft.com/office/drawing/2014/main" id="{49218BDF-7F71-3E66-92E1-FC4F044E35FE}"/>
              </a:ext>
            </a:extLst>
          </p:cNvPr>
          <p:cNvSpPr/>
          <p:nvPr/>
        </p:nvSpPr>
        <p:spPr>
          <a:xfrm>
            <a:off x="11357056" y="11230246"/>
            <a:ext cx="12607947" cy="2266950"/>
          </a:xfrm>
          <a:prstGeom prst="wedgeRectCallout">
            <a:avLst>
              <a:gd name="adj1" fmla="val -46285"/>
              <a:gd name="adj2" fmla="val -755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b="1" dirty="0" smtClean="0">
                <a:solidFill>
                  <a:schemeClr val="tx1"/>
                </a:solidFill>
                <a:sym typeface="Arial"/>
              </a:rPr>
              <a:t>Отличие от </a:t>
            </a:r>
            <a:r>
              <a:rPr lang="en-US" sz="3200" b="1" dirty="0" smtClean="0">
                <a:solidFill>
                  <a:schemeClr val="tx1"/>
                </a:solidFill>
                <a:sym typeface="Arial"/>
              </a:rPr>
              <a:t>CIR:</a:t>
            </a:r>
            <a:endParaRPr lang="ru-RU" sz="3200" b="1" dirty="0">
              <a:solidFill>
                <a:schemeClr val="tx1"/>
              </a:solidFill>
              <a:sym typeface="Arial"/>
            </a:endParaRPr>
          </a:p>
          <a:p>
            <a:pPr algn="l"/>
            <a:endParaRPr lang="ru-RU" sz="3200" dirty="0">
              <a:solidFill>
                <a:schemeClr val="tx1"/>
              </a:solidFill>
              <a:sym typeface="Arial"/>
            </a:endParaRPr>
          </a:p>
          <a:p>
            <a:pPr algn="l"/>
            <a:r>
              <a:rPr lang="ru-RU" sz="3200" dirty="0" smtClean="0">
                <a:solidFill>
                  <a:schemeClr val="tx1"/>
                </a:solidFill>
                <a:sym typeface="Arial"/>
              </a:rPr>
              <a:t>Динамика </a:t>
            </a:r>
            <a:r>
              <a:rPr lang="en-US" sz="3200" dirty="0" smtClean="0">
                <a:solidFill>
                  <a:schemeClr val="tx1"/>
                </a:solidFill>
                <a:sym typeface="Arial"/>
              </a:rPr>
              <a:t>SOFR </a:t>
            </a:r>
            <a:r>
              <a:rPr lang="ru-RU" sz="3200" dirty="0" smtClean="0">
                <a:solidFill>
                  <a:schemeClr val="tx1"/>
                </a:solidFill>
                <a:sym typeface="Arial"/>
              </a:rPr>
              <a:t>на незначительный подъем. У </a:t>
            </a:r>
            <a:r>
              <a:rPr lang="en-US" sz="3200" dirty="0" smtClean="0">
                <a:solidFill>
                  <a:schemeClr val="tx1"/>
                </a:solidFill>
                <a:sym typeface="Arial"/>
              </a:rPr>
              <a:t>CIR </a:t>
            </a:r>
            <a:r>
              <a:rPr lang="ru-RU" sz="3200" dirty="0" smtClean="0">
                <a:solidFill>
                  <a:schemeClr val="tx1"/>
                </a:solidFill>
                <a:sym typeface="Arial"/>
              </a:rPr>
              <a:t>симуляции показывают в среднем то же значение, что и в начале периода</a:t>
            </a:r>
            <a:endParaRPr lang="ru-RU" sz="3200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70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09575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Реализация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2501900"/>
            <a:ext cx="12468225" cy="75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9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2265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Вводные модели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AF5CA4-C753-63B2-63F3-7E47A55C40AC}"/>
              </a:ext>
            </a:extLst>
          </p:cNvPr>
          <p:cNvSpPr/>
          <p:nvPr/>
        </p:nvSpPr>
        <p:spPr>
          <a:xfrm>
            <a:off x="1501774" y="3810000"/>
            <a:ext cx="5229225" cy="49022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sym typeface="Arial"/>
              </a:rPr>
              <a:t>Процентные ставки в экономиках двух стран</a:t>
            </a:r>
            <a:endParaRPr lang="en-GB" sz="3200" b="1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C0BC7E-C7B3-60BB-1671-E837D2FE0A5B}"/>
              </a:ext>
            </a:extLst>
          </p:cNvPr>
          <p:cNvSpPr/>
          <p:nvPr/>
        </p:nvSpPr>
        <p:spPr>
          <a:xfrm>
            <a:off x="1501773" y="9245600"/>
            <a:ext cx="5229225" cy="3175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sym typeface="Arial"/>
              </a:rPr>
              <a:t>Курс пары валют </a:t>
            </a:r>
            <a:r>
              <a:rPr lang="en-US" sz="3200" b="1" dirty="0">
                <a:solidFill>
                  <a:schemeClr val="tx1"/>
                </a:solidFill>
                <a:sym typeface="Arial"/>
              </a:rPr>
              <a:t>RUBUSD</a:t>
            </a:r>
            <a:endParaRPr lang="en-GB" sz="3200" b="1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4156B-8D21-B5D1-CBEC-04D784B5EFC5}"/>
              </a:ext>
            </a:extLst>
          </p:cNvPr>
          <p:cNvSpPr txBox="1"/>
          <p:nvPr/>
        </p:nvSpPr>
        <p:spPr>
          <a:xfrm>
            <a:off x="8382000" y="4381909"/>
            <a:ext cx="14843760" cy="147732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en-US" sz="3200" b="1" dirty="0" err="1"/>
              <a:t>MosPrime</a:t>
            </a:r>
            <a:r>
              <a:rPr lang="en-US" sz="3200" b="1" dirty="0"/>
              <a:t> Rate</a:t>
            </a:r>
            <a:br>
              <a:rPr lang="en-US" sz="3200" b="1" dirty="0"/>
            </a:br>
            <a:r>
              <a:rPr lang="en-US" sz="3200" b="1" dirty="0"/>
              <a:t>- </a:t>
            </a:r>
            <a:r>
              <a:rPr lang="en-US" sz="3200" dirty="0"/>
              <a:t> </a:t>
            </a:r>
            <a:r>
              <a:rPr lang="ru-RU" sz="3200" dirty="0"/>
              <a:t>усреднённая ставка предоставления кредитов </a:t>
            </a:r>
            <a:r>
              <a:rPr lang="en-US" sz="3200" dirty="0"/>
              <a:t>overnight </a:t>
            </a:r>
            <a:r>
              <a:rPr lang="ru-RU" sz="3200" dirty="0"/>
              <a:t>в России</a:t>
            </a:r>
            <a:br>
              <a:rPr lang="ru-RU" sz="3200" dirty="0"/>
            </a:br>
            <a:r>
              <a:rPr lang="ru-RU" sz="3200" dirty="0"/>
              <a:t>с сайта ЦБ</a:t>
            </a:r>
            <a:endParaRPr lang="en-GB" sz="32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DB86BA-A2A5-E9E0-2531-257F78C9349E}"/>
              </a:ext>
            </a:extLst>
          </p:cNvPr>
          <p:cNvSpPr txBox="1"/>
          <p:nvPr/>
        </p:nvSpPr>
        <p:spPr>
          <a:xfrm>
            <a:off x="8355806" y="6654800"/>
            <a:ext cx="14843760" cy="147732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b="1" dirty="0"/>
              <a:t>SOFR</a:t>
            </a:r>
            <a:r>
              <a:rPr lang="en-US" sz="3200" dirty="0"/>
              <a:t> (Secured Overnight Financing Rate)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en-US" sz="3200" dirty="0"/>
              <a:t>-</a:t>
            </a:r>
            <a:r>
              <a:rPr lang="ru-RU" sz="3200" dirty="0"/>
              <a:t> ставка </a:t>
            </a:r>
            <a:r>
              <a:rPr lang="en-US" sz="3200" dirty="0"/>
              <a:t>overnight </a:t>
            </a:r>
            <a:r>
              <a:rPr lang="ru-RU" sz="3200" dirty="0"/>
              <a:t>в межбанковском кредитовании в США</a:t>
            </a:r>
            <a:br>
              <a:rPr lang="ru-RU" sz="3200" dirty="0"/>
            </a:br>
            <a:r>
              <a:rPr lang="ru-RU" sz="3200" dirty="0"/>
              <a:t>с сайта ФРС</a:t>
            </a:r>
            <a:endParaRPr lang="en-GB" sz="32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FDB9-8678-7E8B-0304-215333C572F1}"/>
              </a:ext>
            </a:extLst>
          </p:cNvPr>
          <p:cNvSpPr txBox="1"/>
          <p:nvPr/>
        </p:nvSpPr>
        <p:spPr>
          <a:xfrm>
            <a:off x="8355806" y="10101997"/>
            <a:ext cx="13919200" cy="129266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400"/>
              </a:spcAft>
            </a:pPr>
            <a:r>
              <a:rPr lang="ru-RU" sz="3200" b="1" dirty="0"/>
              <a:t>Курс валютной пары </a:t>
            </a:r>
            <a:r>
              <a:rPr lang="en-US" sz="3200" b="1" dirty="0"/>
              <a:t>USDRUB</a:t>
            </a:r>
            <a:r>
              <a:rPr lang="ru-RU" sz="3200" b="1" dirty="0"/>
              <a:t> </a:t>
            </a:r>
          </a:p>
          <a:p>
            <a:pPr>
              <a:spcAft>
                <a:spcPts val="2400"/>
              </a:spcAft>
            </a:pPr>
            <a:r>
              <a:rPr lang="ru-RU" sz="3200" dirty="0"/>
              <a:t>Взято с </a:t>
            </a:r>
            <a:r>
              <a:rPr lang="en-US" sz="3200" dirty="0"/>
              <a:t>Yahoo Finance</a:t>
            </a:r>
            <a:endParaRPr lang="en-GB" sz="3200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AE80D2-20CE-9928-6AF5-6ED334C6F824}"/>
              </a:ext>
            </a:extLst>
          </p:cNvPr>
          <p:cNvCxnSpPr>
            <a:cxnSpLocks/>
          </p:cNvCxnSpPr>
          <p:nvPr/>
        </p:nvCxnSpPr>
        <p:spPr>
          <a:xfrm>
            <a:off x="1761067" y="8974667"/>
            <a:ext cx="20513939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25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D0855C-F297-DA95-112E-229370B1A532}"/>
              </a:ext>
            </a:extLst>
          </p:cNvPr>
          <p:cNvSpPr/>
          <p:nvPr/>
        </p:nvSpPr>
        <p:spPr>
          <a:xfrm>
            <a:off x="1320800" y="6040422"/>
            <a:ext cx="18897600" cy="1067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RU" sz="3200" dirty="0">
              <a:solidFill>
                <a:schemeClr val="bg2"/>
              </a:solidFill>
              <a:sym typeface="Arial"/>
            </a:endParaRPr>
          </a:p>
        </p:txBody>
      </p:sp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B8EFF3B4-AE69-3995-F1F7-0A7C374665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B8EFF3B4-AE69-3995-F1F7-0A7C374665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18A12D-FFD0-B785-93F4-09165CFE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>
                <a:solidFill>
                  <a:schemeClr val="accent2"/>
                </a:solidFill>
              </a:rPr>
              <a:t>Что хотим рассказать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F4565F93-DCC9-91F2-DF67-3A5A1F0ABD7E}"/>
              </a:ext>
            </a:extLst>
          </p:cNvPr>
          <p:cNvSpPr txBox="1">
            <a:spLocks/>
          </p:cNvSpPr>
          <p:nvPr/>
        </p:nvSpPr>
        <p:spPr>
          <a:xfrm>
            <a:off x="1501200" y="4482868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01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319EC3C5-F545-71CD-E053-F4AE07D4DC61}"/>
              </a:ext>
            </a:extLst>
          </p:cNvPr>
          <p:cNvSpPr txBox="1">
            <a:spLocks/>
          </p:cNvSpPr>
          <p:nvPr/>
        </p:nvSpPr>
        <p:spPr>
          <a:xfrm>
            <a:off x="1501200" y="6204849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01C43CA5-3136-7D1F-5F8C-7B92FFFB6317}"/>
              </a:ext>
            </a:extLst>
          </p:cNvPr>
          <p:cNvSpPr txBox="1">
            <a:spLocks/>
          </p:cNvSpPr>
          <p:nvPr/>
        </p:nvSpPr>
        <p:spPr>
          <a:xfrm>
            <a:off x="1501200" y="7926830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8684D54E-9AAF-0F9A-61E7-78B44485BA81}"/>
              </a:ext>
            </a:extLst>
          </p:cNvPr>
          <p:cNvSpPr txBox="1">
            <a:spLocks/>
          </p:cNvSpPr>
          <p:nvPr/>
        </p:nvSpPr>
        <p:spPr>
          <a:xfrm>
            <a:off x="3052567" y="4482868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2400"/>
              </a:spcAft>
            </a:pPr>
            <a:r>
              <a:rPr lang="ru-RU" dirty="0"/>
              <a:t>Выборка данных</a:t>
            </a:r>
            <a:endParaRPr lang="ru-RU" sz="4800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20F05A58-A5D4-222C-96CD-87F610AD9FB7}"/>
              </a:ext>
            </a:extLst>
          </p:cNvPr>
          <p:cNvSpPr txBox="1">
            <a:spLocks/>
          </p:cNvSpPr>
          <p:nvPr/>
        </p:nvSpPr>
        <p:spPr>
          <a:xfrm>
            <a:off x="3052567" y="6204849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2"/>
                </a:solidFill>
              </a:rPr>
              <a:t>Используемые модели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7331827F-7609-AC65-5151-BED3E6BDCECB}"/>
              </a:ext>
            </a:extLst>
          </p:cNvPr>
          <p:cNvSpPr txBox="1">
            <a:spLocks/>
          </p:cNvSpPr>
          <p:nvPr/>
        </p:nvSpPr>
        <p:spPr>
          <a:xfrm>
            <a:off x="3052567" y="7926830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Подбор параметров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4FF07F88-C950-D60E-87D8-9B4F7F01F353}"/>
              </a:ext>
            </a:extLst>
          </p:cNvPr>
          <p:cNvSpPr txBox="1">
            <a:spLocks/>
          </p:cNvSpPr>
          <p:nvPr/>
        </p:nvSpPr>
        <p:spPr>
          <a:xfrm>
            <a:off x="1501200" y="9648811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" name="Текст 34">
            <a:extLst>
              <a:ext uri="{FF2B5EF4-FFF2-40B4-BE49-F238E27FC236}">
                <a16:creationId xmlns:a16="http://schemas.microsoft.com/office/drawing/2014/main" id="{119EB4ED-DAB3-4E57-367A-8CA015BE0806}"/>
              </a:ext>
            </a:extLst>
          </p:cNvPr>
          <p:cNvSpPr txBox="1">
            <a:spLocks/>
          </p:cNvSpPr>
          <p:nvPr/>
        </p:nvSpPr>
        <p:spPr>
          <a:xfrm>
            <a:off x="3052567" y="9648811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408515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716485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Используемые модели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AF5CA4-C753-63B2-63F3-7E47A55C40AC}"/>
              </a:ext>
            </a:extLst>
          </p:cNvPr>
          <p:cNvSpPr/>
          <p:nvPr/>
        </p:nvSpPr>
        <p:spPr>
          <a:xfrm>
            <a:off x="1501774" y="2713718"/>
            <a:ext cx="5889626" cy="46151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sym typeface="Arial"/>
              </a:rPr>
              <a:t>Модель </a:t>
            </a:r>
            <a:r>
              <a:rPr lang="en-US" sz="3200" b="1" dirty="0">
                <a:solidFill>
                  <a:schemeClr val="tx1"/>
                </a:solidFill>
                <a:sym typeface="Arial"/>
              </a:rPr>
              <a:t>CIR</a:t>
            </a:r>
            <a:br>
              <a:rPr lang="en-US" sz="3200" b="1" dirty="0">
                <a:solidFill>
                  <a:schemeClr val="tx1"/>
                </a:solidFill>
                <a:sym typeface="Arial"/>
              </a:rPr>
            </a:br>
            <a:endParaRPr lang="en-GB" sz="3200" b="1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4156B-8D21-B5D1-CBEC-04D784B5EFC5}"/>
              </a:ext>
            </a:extLst>
          </p:cNvPr>
          <p:cNvSpPr txBox="1"/>
          <p:nvPr/>
        </p:nvSpPr>
        <p:spPr>
          <a:xfrm>
            <a:off x="8058626" y="2928428"/>
            <a:ext cx="6708934" cy="46782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ru-RU" sz="3200" b="1" dirty="0"/>
              <a:t>Ввод</a:t>
            </a:r>
            <a:r>
              <a:rPr lang="ru-RU" sz="3200" dirty="0"/>
              <a:t> модели (данные по ставкам):</a:t>
            </a:r>
          </a:p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�a - </a:t>
            </a:r>
            <a:r>
              <a:rPr lang="ru-RU" sz="3200" dirty="0"/>
              <a:t>коэффициент возврата к среднему</a:t>
            </a:r>
          </a:p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�</a:t>
            </a:r>
            <a:r>
              <a:rPr lang="en-GB" sz="3200" dirty="0"/>
              <a:t>b - </a:t>
            </a:r>
            <a:r>
              <a:rPr lang="ru-RU" sz="3200" dirty="0"/>
              <a:t>среднее значение ставки</a:t>
            </a:r>
          </a:p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�</a:t>
            </a:r>
            <a:r>
              <a:rPr lang="el-GR" sz="3200" dirty="0"/>
              <a:t>σ – </a:t>
            </a:r>
            <a:r>
              <a:rPr lang="ru-RU" sz="3200" dirty="0"/>
              <a:t>волатильность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 err="1"/>
              <a:t>dWt</a:t>
            </a:r>
            <a:r>
              <a:rPr lang="en-US" sz="3200" dirty="0"/>
              <a:t>​ - </a:t>
            </a:r>
            <a:r>
              <a:rPr lang="ru-RU" sz="3200" dirty="0"/>
              <a:t>приращения </a:t>
            </a:r>
            <a:r>
              <a:rPr lang="ru-RU" sz="3200" dirty="0" err="1"/>
              <a:t>винеровского</a:t>
            </a:r>
            <a:r>
              <a:rPr lang="ru-RU" sz="3200" dirty="0"/>
              <a:t> процесса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EFACF8-1C51-6E06-C087-DD42E174DF8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4881" y="5396296"/>
            <a:ext cx="5658641" cy="8315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2ACD42-03A1-8D5D-CE71-C3F50161FF7A}"/>
              </a:ext>
            </a:extLst>
          </p:cNvPr>
          <p:cNvSpPr txBox="1"/>
          <p:nvPr/>
        </p:nvSpPr>
        <p:spPr>
          <a:xfrm>
            <a:off x="16504920" y="2928427"/>
            <a:ext cx="6202612" cy="227754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ru-RU" sz="3200" b="1" dirty="0"/>
              <a:t>Вывод</a:t>
            </a:r>
            <a:r>
              <a:rPr lang="ru-RU" sz="3200" dirty="0"/>
              <a:t> модели: </a:t>
            </a:r>
          </a:p>
          <a:p>
            <a:pPr algn="l">
              <a:spcAft>
                <a:spcPts val="2400"/>
              </a:spcAft>
            </a:pPr>
            <a:r>
              <a:rPr lang="ru-RU" sz="3200" dirty="0"/>
              <a:t>Симуляции процентных ставок (в нашем случае: </a:t>
            </a:r>
            <a:r>
              <a:rPr lang="en-US" sz="3200" dirty="0" err="1"/>
              <a:t>MosPrime</a:t>
            </a:r>
            <a:r>
              <a:rPr lang="en-US" sz="3200" dirty="0"/>
              <a:t> </a:t>
            </a:r>
            <a:r>
              <a:rPr lang="ru-RU" sz="3200" dirty="0"/>
              <a:t>и </a:t>
            </a:r>
            <a:r>
              <a:rPr lang="en-US" sz="3200" dirty="0"/>
              <a:t>SOFR)</a:t>
            </a:r>
            <a:endParaRPr lang="ru-RU" sz="3200" dirty="0"/>
          </a:p>
        </p:txBody>
      </p: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AE627C2F-F74D-0F1C-8AD4-306C46557FC8}"/>
              </a:ext>
            </a:extLst>
          </p:cNvPr>
          <p:cNvSpPr/>
          <p:nvPr/>
        </p:nvSpPr>
        <p:spPr>
          <a:xfrm>
            <a:off x="1501771" y="8255802"/>
            <a:ext cx="16293859" cy="4185760"/>
          </a:xfrm>
          <a:prstGeom prst="wedgeRectCallout">
            <a:avLst>
              <a:gd name="adj1" fmla="val -16009"/>
              <a:gd name="adj2" fmla="val -10305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b="1" dirty="0">
                <a:solidFill>
                  <a:schemeClr val="tx1"/>
                </a:solidFill>
                <a:sym typeface="Arial"/>
              </a:rPr>
              <a:t>Симуляция скоррелированных приращений </a:t>
            </a:r>
            <a:r>
              <a:rPr lang="ru-RU" sz="3200" b="1" dirty="0" err="1">
                <a:solidFill>
                  <a:schemeClr val="tx1"/>
                </a:solidFill>
                <a:sym typeface="Arial"/>
              </a:rPr>
              <a:t>винеровского</a:t>
            </a:r>
            <a:r>
              <a:rPr lang="ru-RU" sz="3200" b="1" dirty="0">
                <a:solidFill>
                  <a:schemeClr val="tx1"/>
                </a:solidFill>
                <a:sym typeface="Arial"/>
              </a:rPr>
              <a:t> процесса:</a:t>
            </a:r>
          </a:p>
          <a:p>
            <a:pPr marL="514350" indent="-514350" algn="l">
              <a:buAutoNum type="arabicPeriod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Считаем историческую корреляцию между 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SOFR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, </a:t>
            </a:r>
            <a:r>
              <a:rPr lang="en-US" sz="3200" dirty="0" err="1">
                <a:solidFill>
                  <a:schemeClr val="tx1"/>
                </a:solidFill>
                <a:sym typeface="Arial"/>
              </a:rPr>
              <a:t>MosPrime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, курсом</a:t>
            </a:r>
            <a:endParaRPr lang="en-US" sz="3200" dirty="0">
              <a:solidFill>
                <a:schemeClr val="tx1"/>
              </a:solidFill>
              <a:sym typeface="Arial"/>
            </a:endParaRPr>
          </a:p>
          <a:p>
            <a:pPr marL="514350" indent="-514350" algn="l">
              <a:buAutoNum type="arabicPeriod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Генерируем матрицу </a:t>
            </a:r>
            <a:r>
              <a:rPr lang="ru-RU" sz="3200" dirty="0" err="1">
                <a:solidFill>
                  <a:schemeClr val="tx1"/>
                </a:solidFill>
                <a:sym typeface="Arial"/>
              </a:rPr>
              <a:t>Холецкого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на основании ковариационной матрицы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Ставок </a:t>
            </a:r>
            <a:r>
              <a:rPr lang="en-US" sz="3200" dirty="0" err="1">
                <a:solidFill>
                  <a:schemeClr val="tx1"/>
                </a:solidFill>
                <a:sym typeface="Arial"/>
              </a:rPr>
              <a:t>MosPrime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 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и 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SOFR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Курса валют</a:t>
            </a:r>
          </a:p>
          <a:p>
            <a:pPr marL="514350" indent="-514350" algn="l">
              <a:buAutoNum type="arabicPeriod"/>
            </a:pPr>
            <a:r>
              <a:rPr lang="ru-RU" sz="3200" dirty="0" err="1">
                <a:solidFill>
                  <a:schemeClr val="tx1"/>
                </a:solidFill>
                <a:sym typeface="Arial"/>
              </a:rPr>
              <a:t>Домножаем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матрицу </a:t>
            </a:r>
            <a:r>
              <a:rPr lang="ru-RU" sz="3200" dirty="0" err="1">
                <a:solidFill>
                  <a:schemeClr val="tx1"/>
                </a:solidFill>
                <a:sym typeface="Arial"/>
              </a:rPr>
              <a:t>нескоррелированных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</a:t>
            </a:r>
            <a:r>
              <a:rPr lang="ru-RU" sz="3200" dirty="0" err="1">
                <a:solidFill>
                  <a:schemeClr val="tx1"/>
                </a:solidFill>
                <a:sym typeface="Arial"/>
              </a:rPr>
              <a:t>винеровских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процессов на матрицу </a:t>
            </a:r>
            <a:r>
              <a:rPr lang="ru-RU" sz="3200" dirty="0" err="1">
                <a:solidFill>
                  <a:schemeClr val="tx1"/>
                </a:solidFill>
                <a:sym typeface="Arial"/>
              </a:rPr>
              <a:t>Холецкого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и получаем скоррелированные случайные величины</a:t>
            </a:r>
          </a:p>
          <a:p>
            <a:pPr marL="514350" indent="-514350" algn="l">
              <a:buAutoNum type="arabicPeriod"/>
            </a:pPr>
            <a:endParaRPr lang="en-GB" sz="3200" dirty="0">
              <a:solidFill>
                <a:schemeClr val="tx1"/>
              </a:solidFill>
              <a:sym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BA54F7-7565-03CA-F839-1CBB54EB5DFB}"/>
              </a:ext>
            </a:extLst>
          </p:cNvPr>
          <p:cNvCxnSpPr>
            <a:cxnSpLocks/>
          </p:cNvCxnSpPr>
          <p:nvPr/>
        </p:nvCxnSpPr>
        <p:spPr>
          <a:xfrm>
            <a:off x="15714133" y="2928427"/>
            <a:ext cx="0" cy="4610471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0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590433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Используемые модели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C0BC7E-C7B3-60BB-1671-E837D2FE0A5B}"/>
              </a:ext>
            </a:extLst>
          </p:cNvPr>
          <p:cNvSpPr/>
          <p:nvPr/>
        </p:nvSpPr>
        <p:spPr>
          <a:xfrm>
            <a:off x="1501771" y="2703165"/>
            <a:ext cx="5889626" cy="46151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sym typeface="Arial"/>
              </a:rPr>
              <a:t>Логарифмическая модель</a:t>
            </a:r>
            <a:r>
              <a:rPr lang="en-US" sz="3200" b="1" dirty="0">
                <a:solidFill>
                  <a:schemeClr val="tx1"/>
                </a:solidFill>
                <a:sym typeface="Arial"/>
              </a:rPr>
              <a:t> </a:t>
            </a:r>
            <a:r>
              <a:rPr lang="ru-RU" sz="3200" b="1" dirty="0">
                <a:solidFill>
                  <a:schemeClr val="tx1"/>
                </a:solidFill>
                <a:sym typeface="Arial"/>
              </a:rPr>
              <a:t>для ставок</a:t>
            </a:r>
            <a:br>
              <a:rPr lang="ru-RU" sz="3200" b="1" dirty="0">
                <a:solidFill>
                  <a:schemeClr val="tx1"/>
                </a:solidFill>
                <a:sym typeface="Arial"/>
              </a:rPr>
            </a:br>
            <a:endParaRPr lang="en-GB" sz="3200" b="1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C4BC3-9372-172D-E3CE-7E5C90B6D64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1772" y="5368389"/>
            <a:ext cx="5889625" cy="12279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B7FB9F-6857-B4E0-1FF0-2DDFC83A328F}"/>
              </a:ext>
            </a:extLst>
          </p:cNvPr>
          <p:cNvSpPr txBox="1"/>
          <p:nvPr/>
        </p:nvSpPr>
        <p:spPr>
          <a:xfrm>
            <a:off x="16504920" y="3037696"/>
            <a:ext cx="6202612" cy="129266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ru-RU" sz="3200" b="1" dirty="0"/>
              <a:t>Вывод</a:t>
            </a:r>
            <a:r>
              <a:rPr lang="ru-RU" sz="3200" dirty="0"/>
              <a:t> модели: </a:t>
            </a:r>
          </a:p>
          <a:p>
            <a:pPr algn="l">
              <a:spcAft>
                <a:spcPts val="2400"/>
              </a:spcAft>
            </a:pPr>
            <a:r>
              <a:rPr lang="ru-RU" sz="3200" dirty="0"/>
              <a:t>Симуляции процентных ставок 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49218BDF-7F71-3E66-92E1-FC4F044E35FE}"/>
              </a:ext>
            </a:extLst>
          </p:cNvPr>
          <p:cNvSpPr/>
          <p:nvPr/>
        </p:nvSpPr>
        <p:spPr>
          <a:xfrm>
            <a:off x="1501772" y="8255802"/>
            <a:ext cx="5889626" cy="4185760"/>
          </a:xfrm>
          <a:prstGeom prst="wedgeRectCallout">
            <a:avLst>
              <a:gd name="adj1" fmla="val -10210"/>
              <a:gd name="adj2" fmla="val -8489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b="1" dirty="0">
                <a:solidFill>
                  <a:schemeClr val="tx1"/>
                </a:solidFill>
                <a:sym typeface="Arial"/>
              </a:rPr>
              <a:t>Процентные ставки:</a:t>
            </a:r>
          </a:p>
          <a:p>
            <a:pPr algn="l"/>
            <a:endParaRPr lang="ru-RU" sz="3200" dirty="0">
              <a:solidFill>
                <a:schemeClr val="tx1"/>
              </a:solidFill>
              <a:sym typeface="Arial"/>
            </a:endParaRPr>
          </a:p>
          <a:p>
            <a:pPr algn="l"/>
            <a:r>
              <a:rPr lang="ru-RU" sz="3200" dirty="0">
                <a:solidFill>
                  <a:schemeClr val="tx1"/>
                </a:solidFill>
                <a:sym typeface="Arial"/>
              </a:rPr>
              <a:t>Используются значения, сгенерированные на предыдущем шаге из модели 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CIR 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и скоррелированный </a:t>
            </a:r>
            <a:r>
              <a:rPr lang="ru-RU" sz="3200" dirty="0" err="1">
                <a:solidFill>
                  <a:schemeClr val="tx1"/>
                </a:solidFill>
                <a:sym typeface="Arial"/>
              </a:rPr>
              <a:t>винеровский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процесс</a:t>
            </a:r>
            <a:endParaRPr lang="en-GB" sz="3200" dirty="0">
              <a:solidFill>
                <a:schemeClr val="tx1"/>
              </a:solidFill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64E7D2-C3C0-374B-B247-42C503E68104}"/>
              </a:ext>
            </a:extLst>
          </p:cNvPr>
          <p:cNvCxnSpPr>
            <a:cxnSpLocks/>
          </p:cNvCxnSpPr>
          <p:nvPr/>
        </p:nvCxnSpPr>
        <p:spPr>
          <a:xfrm>
            <a:off x="15714133" y="2928427"/>
            <a:ext cx="0" cy="4610471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DFC7EB25-3B8B-D25D-9D24-AD9D5BD6F9DE}"/>
              </a:ext>
            </a:extLst>
          </p:cNvPr>
          <p:cNvSpPr/>
          <p:nvPr/>
        </p:nvSpPr>
        <p:spPr>
          <a:xfrm>
            <a:off x="7772400" y="8255802"/>
            <a:ext cx="16289559" cy="4185760"/>
          </a:xfrm>
          <a:prstGeom prst="wedgeRectCallout">
            <a:avLst>
              <a:gd name="adj1" fmla="val -55963"/>
              <a:gd name="adj2" fmla="val -8827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b="1" dirty="0">
                <a:solidFill>
                  <a:schemeClr val="tx1"/>
                </a:solidFill>
                <a:sym typeface="Arial"/>
              </a:rPr>
              <a:t>Симуляция скоррелированных приращений </a:t>
            </a:r>
            <a:r>
              <a:rPr lang="ru-RU" sz="3200" b="1" dirty="0" err="1">
                <a:solidFill>
                  <a:schemeClr val="tx1"/>
                </a:solidFill>
                <a:sym typeface="Arial"/>
              </a:rPr>
              <a:t>винеровского</a:t>
            </a:r>
            <a:r>
              <a:rPr lang="ru-RU" sz="3200" b="1" dirty="0">
                <a:solidFill>
                  <a:schemeClr val="tx1"/>
                </a:solidFill>
                <a:sym typeface="Arial"/>
              </a:rPr>
              <a:t> процесса:</a:t>
            </a:r>
          </a:p>
          <a:p>
            <a:pPr marL="514350" indent="-514350" algn="l">
              <a:buAutoNum type="arabicPeriod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Считаем историческую корреляцию между 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SOFR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, </a:t>
            </a:r>
            <a:r>
              <a:rPr lang="en-US" sz="3200" dirty="0" err="1">
                <a:solidFill>
                  <a:schemeClr val="tx1"/>
                </a:solidFill>
                <a:sym typeface="Arial"/>
              </a:rPr>
              <a:t>MosPrime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, курсом</a:t>
            </a:r>
            <a:endParaRPr lang="en-US" sz="3200" dirty="0">
              <a:solidFill>
                <a:schemeClr val="tx1"/>
              </a:solidFill>
              <a:sym typeface="Arial"/>
            </a:endParaRPr>
          </a:p>
          <a:p>
            <a:pPr marL="514350" indent="-514350" algn="l">
              <a:buAutoNum type="arabicPeriod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Генерируем матрицу </a:t>
            </a:r>
            <a:r>
              <a:rPr lang="ru-RU" sz="3200" dirty="0" err="1">
                <a:solidFill>
                  <a:schemeClr val="tx1"/>
                </a:solidFill>
                <a:sym typeface="Arial"/>
              </a:rPr>
              <a:t>Холецкого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на основании ковариационной матрицы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Ставок </a:t>
            </a:r>
            <a:r>
              <a:rPr lang="en-US" sz="3200" dirty="0" err="1">
                <a:solidFill>
                  <a:schemeClr val="tx1"/>
                </a:solidFill>
                <a:sym typeface="Arial"/>
              </a:rPr>
              <a:t>MosPrime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 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и </a:t>
            </a:r>
            <a:r>
              <a:rPr lang="en-US" sz="3200" dirty="0">
                <a:solidFill>
                  <a:schemeClr val="tx1"/>
                </a:solidFill>
                <a:sym typeface="Arial"/>
              </a:rPr>
              <a:t>SOFR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tx1"/>
                </a:solidFill>
                <a:sym typeface="Arial"/>
              </a:rPr>
              <a:t>Курса валют</a:t>
            </a:r>
          </a:p>
          <a:p>
            <a:pPr marL="514350" indent="-514350" algn="l">
              <a:buAutoNum type="arabicPeriod"/>
            </a:pPr>
            <a:r>
              <a:rPr lang="ru-RU" sz="3200" dirty="0" err="1">
                <a:solidFill>
                  <a:schemeClr val="tx1"/>
                </a:solidFill>
                <a:sym typeface="Arial"/>
              </a:rPr>
              <a:t>Домножаем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матрицу </a:t>
            </a:r>
            <a:r>
              <a:rPr lang="ru-RU" sz="3200" dirty="0" err="1">
                <a:solidFill>
                  <a:schemeClr val="tx1"/>
                </a:solidFill>
                <a:sym typeface="Arial"/>
              </a:rPr>
              <a:t>нескоррелированных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</a:t>
            </a:r>
            <a:r>
              <a:rPr lang="ru-RU" sz="3200" dirty="0" err="1">
                <a:solidFill>
                  <a:schemeClr val="tx1"/>
                </a:solidFill>
                <a:sym typeface="Arial"/>
              </a:rPr>
              <a:t>винеровских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процессов на матрицу </a:t>
            </a:r>
            <a:r>
              <a:rPr lang="ru-RU" sz="3200" dirty="0" err="1">
                <a:solidFill>
                  <a:schemeClr val="tx1"/>
                </a:solidFill>
                <a:sym typeface="Arial"/>
              </a:rPr>
              <a:t>Холецкого</a:t>
            </a:r>
            <a:r>
              <a:rPr lang="ru-RU" sz="3200" dirty="0">
                <a:solidFill>
                  <a:schemeClr val="tx1"/>
                </a:solidFill>
                <a:sym typeface="Arial"/>
              </a:rPr>
              <a:t> и получаем скоррелированные случайные величины</a:t>
            </a:r>
          </a:p>
          <a:p>
            <a:pPr marL="514350" indent="-514350" algn="l">
              <a:buAutoNum type="arabicPeriod"/>
            </a:pPr>
            <a:endParaRPr lang="en-GB" sz="32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2FD463-1915-C778-8683-0A55327328CC}"/>
              </a:ext>
            </a:extLst>
          </p:cNvPr>
          <p:cNvSpPr txBox="1"/>
          <p:nvPr/>
        </p:nvSpPr>
        <p:spPr>
          <a:xfrm>
            <a:off x="8058626" y="3037697"/>
            <a:ext cx="6708934" cy="46782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ru-RU" sz="3200" b="1" dirty="0"/>
              <a:t>Ввод</a:t>
            </a:r>
            <a:r>
              <a:rPr lang="ru-RU" sz="3200" dirty="0"/>
              <a:t> модели (данные по ставкам):</a:t>
            </a:r>
          </a:p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�</a:t>
            </a:r>
            <a:r>
              <a:rPr lang="en-US" sz="3200" dirty="0"/>
              <a:t>r</a:t>
            </a:r>
            <a:r>
              <a:rPr lang="en-US" sz="3200" baseline="30000" dirty="0"/>
              <a:t>f </a:t>
            </a:r>
            <a:r>
              <a:rPr lang="en-US" sz="3200" dirty="0"/>
              <a:t>– </a:t>
            </a:r>
            <a:r>
              <a:rPr lang="ru-RU" sz="3200" dirty="0"/>
              <a:t>иностранная ставка</a:t>
            </a:r>
            <a:r>
              <a:rPr lang="en-US" sz="3200" dirty="0"/>
              <a:t> </a:t>
            </a:r>
            <a:r>
              <a:rPr lang="ru-RU" sz="3200" dirty="0"/>
              <a:t>в момент </a:t>
            </a:r>
            <a:r>
              <a:rPr lang="en-US" sz="3200" dirty="0"/>
              <a:t>t</a:t>
            </a:r>
            <a:r>
              <a:rPr lang="ru-RU" sz="3200" dirty="0"/>
              <a:t> из </a:t>
            </a:r>
            <a:r>
              <a:rPr lang="en-US" sz="3200" dirty="0"/>
              <a:t>CIR</a:t>
            </a:r>
            <a:endParaRPr lang="ru-RU" sz="3200" baseline="30000" dirty="0"/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�</a:t>
            </a:r>
            <a:r>
              <a:rPr lang="en-GB" sz="3200" dirty="0" err="1"/>
              <a:t>r</a:t>
            </a:r>
            <a:r>
              <a:rPr lang="en-GB" sz="3200" baseline="30000" dirty="0" err="1"/>
              <a:t>d</a:t>
            </a:r>
            <a:r>
              <a:rPr lang="en-GB" sz="3200" dirty="0"/>
              <a:t> - </a:t>
            </a:r>
            <a:r>
              <a:rPr lang="ru-RU" sz="3200" dirty="0"/>
              <a:t>домашняя ставка</a:t>
            </a:r>
            <a:r>
              <a:rPr lang="en-US" sz="3200" dirty="0"/>
              <a:t> </a:t>
            </a:r>
            <a:r>
              <a:rPr lang="ru-RU" sz="3200" dirty="0"/>
              <a:t>в момент </a:t>
            </a:r>
            <a:r>
              <a:rPr lang="en-US" sz="3200" dirty="0"/>
              <a:t>t </a:t>
            </a:r>
            <a:r>
              <a:rPr lang="ru-RU" sz="3200" dirty="0"/>
              <a:t>из </a:t>
            </a:r>
            <a:r>
              <a:rPr lang="en-US" sz="3200" dirty="0"/>
              <a:t>CIR</a:t>
            </a:r>
            <a:endParaRPr lang="ru-RU" sz="3200" dirty="0"/>
          </a:p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�</a:t>
            </a:r>
            <a:r>
              <a:rPr lang="el-GR" sz="3200" dirty="0"/>
              <a:t>σ – </a:t>
            </a:r>
            <a:r>
              <a:rPr lang="ru-RU" sz="3200" dirty="0"/>
              <a:t>волатильность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 err="1"/>
              <a:t>dWt</a:t>
            </a:r>
            <a:r>
              <a:rPr lang="en-US" sz="3200" dirty="0"/>
              <a:t>​ -</a:t>
            </a:r>
            <a:r>
              <a:rPr lang="ru-RU" sz="3200" dirty="0"/>
              <a:t> </a:t>
            </a:r>
            <a:r>
              <a:rPr lang="ru-RU" sz="3200" dirty="0" err="1"/>
              <a:t>винеровский</a:t>
            </a:r>
            <a:r>
              <a:rPr lang="ru-RU" sz="3200" dirty="0"/>
              <a:t>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258328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09575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Реализация</a:t>
            </a:r>
          </a:p>
        </p:txBody>
      </p:sp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B2208ED-3E5A-DE81-65A7-C2063D999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75" y="3383280"/>
            <a:ext cx="11999072" cy="1490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B5B4D-BB5A-B5BB-FF11-1B8054674BCB}"/>
              </a:ext>
            </a:extLst>
          </p:cNvPr>
          <p:cNvSpPr txBox="1"/>
          <p:nvPr/>
        </p:nvSpPr>
        <p:spPr>
          <a:xfrm>
            <a:off x="1501775" y="2702417"/>
            <a:ext cx="13265785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ru-RU" sz="3200" b="1" dirty="0"/>
              <a:t>Реализация метода </a:t>
            </a:r>
            <a:r>
              <a:rPr lang="ru-RU" sz="3200" b="1" dirty="0" err="1"/>
              <a:t>Холецкого</a:t>
            </a:r>
            <a:r>
              <a:rPr lang="ru-RU" sz="3200" b="1" dirty="0"/>
              <a:t>: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F981BD0B-DAD5-DCD5-431A-1671A0C68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75" y="5844373"/>
            <a:ext cx="19048820" cy="7540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BDF3AF-F0F8-AAE3-862D-A11217C1E2D2}"/>
              </a:ext>
            </a:extLst>
          </p:cNvPr>
          <p:cNvSpPr txBox="1"/>
          <p:nvPr/>
        </p:nvSpPr>
        <p:spPr>
          <a:xfrm>
            <a:off x="1501774" y="5351930"/>
            <a:ext cx="13265785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2400"/>
              </a:spcAft>
            </a:pPr>
            <a:r>
              <a:rPr lang="ru-RU" sz="3200" b="1" dirty="0"/>
              <a:t>Реализация </a:t>
            </a:r>
            <a:r>
              <a:rPr lang="en-US" sz="3200" b="1" dirty="0"/>
              <a:t>CIR </a:t>
            </a:r>
            <a:r>
              <a:rPr lang="ru-RU" sz="3200" b="1" dirty="0"/>
              <a:t>и логарифмической модели </a:t>
            </a:r>
          </a:p>
        </p:txBody>
      </p:sp>
    </p:spTree>
    <p:extLst>
      <p:ext uri="{BB962C8B-B14F-4D97-AF65-F5344CB8AC3E}">
        <p14:creationId xmlns:p14="http://schemas.microsoft.com/office/powerpoint/2010/main" val="311285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D0855C-F297-DA95-112E-229370B1A532}"/>
              </a:ext>
            </a:extLst>
          </p:cNvPr>
          <p:cNvSpPr/>
          <p:nvPr/>
        </p:nvSpPr>
        <p:spPr>
          <a:xfrm>
            <a:off x="1320800" y="7762403"/>
            <a:ext cx="18897600" cy="1067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RU" sz="3200" dirty="0">
              <a:solidFill>
                <a:schemeClr val="bg2"/>
              </a:solidFill>
              <a:sym typeface="Arial"/>
            </a:endParaRPr>
          </a:p>
        </p:txBody>
      </p:sp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B8EFF3B4-AE69-3995-F1F7-0A7C374665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B8EFF3B4-AE69-3995-F1F7-0A7C374665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18A12D-FFD0-B785-93F4-09165CFE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>
                <a:solidFill>
                  <a:schemeClr val="accent2"/>
                </a:solidFill>
              </a:rPr>
              <a:t>Что хотим рассказать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F4565F93-DCC9-91F2-DF67-3A5A1F0ABD7E}"/>
              </a:ext>
            </a:extLst>
          </p:cNvPr>
          <p:cNvSpPr txBox="1">
            <a:spLocks/>
          </p:cNvSpPr>
          <p:nvPr/>
        </p:nvSpPr>
        <p:spPr>
          <a:xfrm>
            <a:off x="1501200" y="4482868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01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319EC3C5-F545-71CD-E053-F4AE07D4DC61}"/>
              </a:ext>
            </a:extLst>
          </p:cNvPr>
          <p:cNvSpPr txBox="1">
            <a:spLocks/>
          </p:cNvSpPr>
          <p:nvPr/>
        </p:nvSpPr>
        <p:spPr>
          <a:xfrm>
            <a:off x="1501200" y="6204849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01C43CA5-3136-7D1F-5F8C-7B92FFFB6317}"/>
              </a:ext>
            </a:extLst>
          </p:cNvPr>
          <p:cNvSpPr txBox="1">
            <a:spLocks/>
          </p:cNvSpPr>
          <p:nvPr/>
        </p:nvSpPr>
        <p:spPr>
          <a:xfrm>
            <a:off x="1501200" y="7926830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3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8684D54E-9AAF-0F9A-61E7-78B44485BA81}"/>
              </a:ext>
            </a:extLst>
          </p:cNvPr>
          <p:cNvSpPr txBox="1">
            <a:spLocks/>
          </p:cNvSpPr>
          <p:nvPr/>
        </p:nvSpPr>
        <p:spPr>
          <a:xfrm>
            <a:off x="3052567" y="4482868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2400"/>
              </a:spcAft>
            </a:pPr>
            <a:r>
              <a:rPr lang="ru-RU" dirty="0"/>
              <a:t>Выборка данных</a:t>
            </a:r>
            <a:endParaRPr lang="ru-RU" sz="4800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20F05A58-A5D4-222C-96CD-87F610AD9FB7}"/>
              </a:ext>
            </a:extLst>
          </p:cNvPr>
          <p:cNvSpPr txBox="1">
            <a:spLocks/>
          </p:cNvSpPr>
          <p:nvPr/>
        </p:nvSpPr>
        <p:spPr>
          <a:xfrm>
            <a:off x="3052567" y="6204849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Используемые модели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7331827F-7609-AC65-5151-BED3E6BDCECB}"/>
              </a:ext>
            </a:extLst>
          </p:cNvPr>
          <p:cNvSpPr txBox="1">
            <a:spLocks/>
          </p:cNvSpPr>
          <p:nvPr/>
        </p:nvSpPr>
        <p:spPr>
          <a:xfrm>
            <a:off x="3052567" y="7926830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>
                <a:solidFill>
                  <a:schemeClr val="bg2"/>
                </a:solidFill>
              </a:rPr>
              <a:t>Подбор параметров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4FF07F88-C950-D60E-87D8-9B4F7F01F353}"/>
              </a:ext>
            </a:extLst>
          </p:cNvPr>
          <p:cNvSpPr txBox="1">
            <a:spLocks/>
          </p:cNvSpPr>
          <p:nvPr/>
        </p:nvSpPr>
        <p:spPr>
          <a:xfrm>
            <a:off x="1501200" y="9648811"/>
            <a:ext cx="135467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 spc="2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" name="Текст 34">
            <a:extLst>
              <a:ext uri="{FF2B5EF4-FFF2-40B4-BE49-F238E27FC236}">
                <a16:creationId xmlns:a16="http://schemas.microsoft.com/office/drawing/2014/main" id="{119EB4ED-DAB3-4E57-367A-8CA015BE0806}"/>
              </a:ext>
            </a:extLst>
          </p:cNvPr>
          <p:cNvSpPr txBox="1">
            <a:spLocks/>
          </p:cNvSpPr>
          <p:nvPr/>
        </p:nvSpPr>
        <p:spPr>
          <a:xfrm>
            <a:off x="3052567" y="9648811"/>
            <a:ext cx="16159358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4200" b="0" i="0" kern="1200">
                <a:solidFill>
                  <a:schemeClr val="tx1"/>
                </a:solidFill>
                <a:latin typeface="YS Text Medium" pitchFamily="2" charset="0"/>
                <a:ea typeface="+mn-ea"/>
                <a:cs typeface="+mn-cs"/>
              </a:defRPr>
            </a:lvl2pPr>
            <a:lvl3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100000"/>
              <a:buFont typeface="Системный шрифт, обычный"/>
              <a:buChar char="○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468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88076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A46D360-F5FB-461B-DFC4-04363DE524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586418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46D360-F5FB-461B-DFC4-04363DE52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59C68F-9074-FD84-DA25-DFE93449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75" y="823913"/>
            <a:ext cx="21383625" cy="941796"/>
          </a:xfrm>
        </p:spPr>
        <p:txBody>
          <a:bodyPr vert="horz" tIns="0">
            <a:spAutoFit/>
          </a:bodyPr>
          <a:lstStyle/>
          <a:p>
            <a:r>
              <a:rPr lang="ru-RU" dirty="0"/>
              <a:t>Выбор горизонта вводных данных в модели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B3215AA-1BC9-2FE8-B433-D610BDFA852A}"/>
              </a:ext>
            </a:extLst>
          </p:cNvPr>
          <p:cNvSpPr/>
          <p:nvPr/>
        </p:nvSpPr>
        <p:spPr>
          <a:xfrm>
            <a:off x="8850123" y="3468839"/>
            <a:ext cx="6835401" cy="19901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 err="1">
                <a:solidFill>
                  <a:schemeClr val="tx1"/>
                </a:solidFill>
                <a:sym typeface="Arial"/>
              </a:rPr>
              <a:t>Доковидный</a:t>
            </a:r>
            <a:r>
              <a:rPr lang="ru-RU" sz="3200" b="1" dirty="0">
                <a:solidFill>
                  <a:schemeClr val="tx1"/>
                </a:solidFill>
                <a:sym typeface="Arial"/>
              </a:rPr>
              <a:t> период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sym typeface="Arial"/>
              </a:rPr>
              <a:t>03.04.2018 - 13.03.2020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849D5C2-6BF4-A3B4-FF73-834C4E5096AD}"/>
              </a:ext>
            </a:extLst>
          </p:cNvPr>
          <p:cNvSpPr/>
          <p:nvPr/>
        </p:nvSpPr>
        <p:spPr>
          <a:xfrm>
            <a:off x="1501775" y="3468839"/>
            <a:ext cx="6835401" cy="19901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sym typeface="Arial"/>
              </a:rPr>
              <a:t>Все доступные данные</a:t>
            </a:r>
            <a:endParaRPr lang="en-GB" sz="3200" b="1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08FCAAB-8F9B-9CB2-6B00-AA97DC1B0319}"/>
              </a:ext>
            </a:extLst>
          </p:cNvPr>
          <p:cNvSpPr/>
          <p:nvPr/>
        </p:nvSpPr>
        <p:spPr>
          <a:xfrm>
            <a:off x="16121854" y="3468839"/>
            <a:ext cx="6835401" cy="19901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sym typeface="Arial"/>
              </a:rPr>
              <a:t>Ковидный период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sym typeface="Arial"/>
              </a:rPr>
              <a:t>01.04.2020 - 10.12.2021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5BC019-71CE-A230-430F-9F72BA23B7BF}"/>
              </a:ext>
            </a:extLst>
          </p:cNvPr>
          <p:cNvSpPr txBox="1"/>
          <p:nvPr/>
        </p:nvSpPr>
        <p:spPr>
          <a:xfrm>
            <a:off x="8976590" y="5916204"/>
            <a:ext cx="6708934" cy="227754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Стандартная ставка </a:t>
            </a:r>
            <a:r>
              <a:rPr lang="en-US" sz="3200" dirty="0"/>
              <a:t>SOFR</a:t>
            </a:r>
            <a:r>
              <a:rPr lang="ru-RU" sz="3200" dirty="0"/>
              <a:t> (около </a:t>
            </a:r>
            <a:r>
              <a:rPr lang="ru-RU" sz="3200" dirty="0" err="1"/>
              <a:t>таргета</a:t>
            </a:r>
            <a:r>
              <a:rPr lang="ru-RU" sz="3200" dirty="0"/>
              <a:t> ФРС)</a:t>
            </a:r>
          </a:p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Обычная экономическая ситуация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4F69F-DDDD-12D9-415C-5DFBCB5D8DE9}"/>
              </a:ext>
            </a:extLst>
          </p:cNvPr>
          <p:cNvSpPr txBox="1"/>
          <p:nvPr/>
        </p:nvSpPr>
        <p:spPr>
          <a:xfrm>
            <a:off x="16444190" y="5916204"/>
            <a:ext cx="6708934" cy="17851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Крайне низкая ставка </a:t>
            </a:r>
            <a:r>
              <a:rPr lang="en-US" sz="3200" dirty="0"/>
              <a:t>SOFR (0.05%)</a:t>
            </a:r>
            <a:endParaRPr lang="ru-RU" sz="3200" dirty="0"/>
          </a:p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Экономический шок локдауна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FE43B-8E97-6C18-3D4E-E5711C357971}"/>
              </a:ext>
            </a:extLst>
          </p:cNvPr>
          <p:cNvSpPr txBox="1"/>
          <p:nvPr/>
        </p:nvSpPr>
        <p:spPr>
          <a:xfrm>
            <a:off x="1628242" y="5916204"/>
            <a:ext cx="6708934" cy="147732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Высокая волатильность, учитывает резкий скачок ковида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EEC8A7BE-E315-3BC6-AFE3-8FE23E4A1BD9}"/>
              </a:ext>
            </a:extLst>
          </p:cNvPr>
          <p:cNvSpPr/>
          <p:nvPr/>
        </p:nvSpPr>
        <p:spPr>
          <a:xfrm>
            <a:off x="16873895" y="8462450"/>
            <a:ext cx="6083360" cy="3416248"/>
          </a:xfrm>
          <a:prstGeom prst="wedgeRectCallout">
            <a:avLst>
              <a:gd name="adj1" fmla="val -11369"/>
              <a:gd name="adj2" fmla="val -6504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l"/>
            <a:r>
              <a:rPr lang="ru-RU" sz="3200" b="1" dirty="0">
                <a:solidFill>
                  <a:schemeClr val="tx1"/>
                </a:solidFill>
                <a:sym typeface="Arial"/>
              </a:rPr>
              <a:t>Рекомендуемый </a:t>
            </a:r>
            <a:r>
              <a:rPr lang="ru-RU" sz="3200" b="1" dirty="0" err="1">
                <a:solidFill>
                  <a:schemeClr val="tx1"/>
                </a:solidFill>
                <a:sym typeface="Arial"/>
              </a:rPr>
              <a:t>сетап</a:t>
            </a:r>
            <a:endParaRPr lang="ru-RU" sz="3200" b="1" dirty="0">
              <a:solidFill>
                <a:schemeClr val="tx1"/>
              </a:solidFill>
              <a:sym typeface="Arial"/>
            </a:endParaRPr>
          </a:p>
          <a:p>
            <a:pPr algn="l"/>
            <a:endParaRPr lang="ru-RU" sz="3200" dirty="0">
              <a:solidFill>
                <a:schemeClr val="tx1"/>
              </a:solidFill>
              <a:sym typeface="Arial"/>
            </a:endParaRPr>
          </a:p>
          <a:p>
            <a:pPr algn="l"/>
            <a:r>
              <a:rPr lang="ru-RU" sz="3200" dirty="0">
                <a:solidFill>
                  <a:schemeClr val="tx1"/>
                </a:solidFill>
                <a:sym typeface="Arial"/>
              </a:rPr>
              <a:t>Ковидный кризис продолжает набирать обороты, число заболевших растет по экспоненте. </a:t>
            </a:r>
          </a:p>
        </p:txBody>
      </p:sp>
    </p:spTree>
    <p:extLst>
      <p:ext uri="{BB962C8B-B14F-4D97-AF65-F5344CB8AC3E}">
        <p14:creationId xmlns:p14="http://schemas.microsoft.com/office/powerpoint/2010/main" val="2578125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45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bNumberIsYear val=&quot;0&quot;/&gt;&lt;m_strFormatTime&gt;%m.%Y&lt;/m_strFormatTime&gt;&lt;m_yearfmt&gt;&lt;begin val=&quot;1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00&quot; g=&quot;90&quot; b=&quot;87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Пользовательские 5">
      <a:dk1>
        <a:srgbClr val="4D5566"/>
      </a:dk1>
      <a:lt1>
        <a:srgbClr val="1B202B"/>
      </a:lt1>
      <a:dk2>
        <a:srgbClr val="E6EDF8"/>
      </a:dk2>
      <a:lt2>
        <a:srgbClr val="FFFFFF"/>
      </a:lt2>
      <a:accent1>
        <a:srgbClr val="1E8AFF"/>
      </a:accent1>
      <a:accent2>
        <a:srgbClr val="153B7D"/>
      </a:accent2>
      <a:accent3>
        <a:srgbClr val="FFB800"/>
      </a:accent3>
      <a:accent4>
        <a:srgbClr val="FF002E"/>
      </a:accent4>
      <a:accent5>
        <a:srgbClr val="FA1487"/>
      </a:accent5>
      <a:accent6>
        <a:srgbClr val="A10061"/>
      </a:accent6>
      <a:hlink>
        <a:srgbClr val="4D5566"/>
      </a:hlink>
      <a:folHlink>
        <a:srgbClr val="4D5566"/>
      </a:folHlink>
    </a:clrScheme>
    <a:fontScheme name="Monts">
      <a:majorFont>
        <a:latin typeface="YS Display Bold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0" tIns="0" rIns="0" bIns="0" rtlCol="0" anchor="t"/>
      <a:lstStyle>
        <a:defPPr algn="l">
          <a:defRPr sz="3200" dirty="0">
            <a:solidFill>
              <a:schemeClr val="tx1"/>
            </a:solidFill>
            <a:sym typeface="Arial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spAutoFit/>
      </a:bodyPr>
      <a:lstStyle>
        <a:defPPr algn="l">
          <a:spcAft>
            <a:spcPts val="2400"/>
          </a:spcAft>
          <a:defRPr sz="3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86605</TotalTime>
  <Words>718</Words>
  <Application>Microsoft Office PowerPoint</Application>
  <PresentationFormat>Произвольный</PresentationFormat>
  <Paragraphs>170</Paragraphs>
  <Slides>22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5" baseType="lpstr">
      <vt:lpstr>Arial</vt:lpstr>
      <vt:lpstr>Arial Unicode MS</vt:lpstr>
      <vt:lpstr>Yandex Sans Text Thin</vt:lpstr>
      <vt:lpstr>YS Display Bold</vt:lpstr>
      <vt:lpstr>YS Display Heavy</vt:lpstr>
      <vt:lpstr>YS Display Medium</vt:lpstr>
      <vt:lpstr>YS Display Regular</vt:lpstr>
      <vt:lpstr>YS Text Medium</vt:lpstr>
      <vt:lpstr>YS Text Regular</vt:lpstr>
      <vt:lpstr>Системный шрифт, обычный</vt:lpstr>
      <vt:lpstr>1_Yandex</vt:lpstr>
      <vt:lpstr>Тема Office</vt:lpstr>
      <vt:lpstr>think-cell Slide</vt:lpstr>
      <vt:lpstr>Презентация PowerPoint</vt:lpstr>
      <vt:lpstr>Что хотим рассказать</vt:lpstr>
      <vt:lpstr>Вводные модели</vt:lpstr>
      <vt:lpstr>Что хотим рассказать</vt:lpstr>
      <vt:lpstr>Используемые модели</vt:lpstr>
      <vt:lpstr>Используемые модели</vt:lpstr>
      <vt:lpstr>Реализация</vt:lpstr>
      <vt:lpstr>Что хотим рассказать</vt:lpstr>
      <vt:lpstr>Выбор горизонта вводных данных в модели</vt:lpstr>
      <vt:lpstr>Историческая процентная ставка SOFR и MosPrime</vt:lpstr>
      <vt:lpstr>Симуляции ставок по всем данным</vt:lpstr>
      <vt:lpstr>Симуляции ставок по доковидному периоду</vt:lpstr>
      <vt:lpstr>Симуляции ставок по ковидному периоду (рекомендуемая)</vt:lpstr>
      <vt:lpstr>Для подпора параметров написали гридсерч</vt:lpstr>
      <vt:lpstr>Подобранные параметры соответствуют логике</vt:lpstr>
      <vt:lpstr>Что хотим рассказать</vt:lpstr>
      <vt:lpstr>Расчет payout</vt:lpstr>
      <vt:lpstr>Скрипт расчета payout</vt:lpstr>
      <vt:lpstr>Реализация на основе симуляций</vt:lpstr>
      <vt:lpstr>Что хотим рассказать</vt:lpstr>
      <vt:lpstr>Симуляции ставок по ковидному периоду (Vasicek model – более простая модель)</vt:lpstr>
      <vt:lpstr>Реализация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Борис Потапченко</dc:creator>
  <cp:lastModifiedBy>Arseniy Smirnov</cp:lastModifiedBy>
  <cp:revision>975</cp:revision>
  <cp:lastPrinted>2023-08-28T13:53:09Z</cp:lastPrinted>
  <dcterms:created xsi:type="dcterms:W3CDTF">2021-10-28T17:05:17Z</dcterms:created>
  <dcterms:modified xsi:type="dcterms:W3CDTF">2023-12-10T20:42:45Z</dcterms:modified>
</cp:coreProperties>
</file>